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317" r:id="rId4"/>
    <p:sldId id="304" r:id="rId5"/>
    <p:sldId id="303" r:id="rId6"/>
    <p:sldId id="305" r:id="rId7"/>
    <p:sldId id="294" r:id="rId8"/>
    <p:sldId id="297" r:id="rId9"/>
    <p:sldId id="315" r:id="rId10"/>
    <p:sldId id="316" r:id="rId11"/>
    <p:sldId id="307" r:id="rId12"/>
    <p:sldId id="313" r:id="rId13"/>
    <p:sldId id="318" r:id="rId14"/>
    <p:sldId id="319" r:id="rId15"/>
    <p:sldId id="308" r:id="rId16"/>
    <p:sldId id="314" r:id="rId17"/>
    <p:sldId id="31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807"/>
  </p:normalViewPr>
  <p:slideViewPr>
    <p:cSldViewPr snapToGrid="0">
      <p:cViewPr varScale="1">
        <p:scale>
          <a:sx n="95" d="100"/>
          <a:sy n="95" d="100"/>
        </p:scale>
        <p:origin x="6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2CD63-8DD3-ADFE-E9BE-D2CEA6E945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A172863-0864-A146-9B67-E4C9367508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D47D53-9100-717E-C844-68BC57A03C9B}"/>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5" name="Footer Placeholder 4">
            <a:extLst>
              <a:ext uri="{FF2B5EF4-FFF2-40B4-BE49-F238E27FC236}">
                <a16:creationId xmlns:a16="http://schemas.microsoft.com/office/drawing/2014/main" id="{C098F32D-F36B-A6A6-5A79-A6B17B1668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0ABB63-71F2-32A4-01D4-C279E97434B1}"/>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1000235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EBD14-06F2-1A55-8B16-889B1C7492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9EA2D9-E8ED-C8A0-F10C-403FEC6916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42A1CB-3E1F-B052-02CE-7C08A8579989}"/>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5" name="Footer Placeholder 4">
            <a:extLst>
              <a:ext uri="{FF2B5EF4-FFF2-40B4-BE49-F238E27FC236}">
                <a16:creationId xmlns:a16="http://schemas.microsoft.com/office/drawing/2014/main" id="{4D4CBA39-8F56-C21A-2D53-D18E30E920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687902-DC47-D369-E283-48AD7AD8ADD5}"/>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360009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53598A-2515-9E5F-D1E6-1CAD3C2EA7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BB3067-07E9-0B82-C00F-EC663CB4C2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0C814-9E3B-E7DC-9AD8-D13CB450E60D}"/>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5" name="Footer Placeholder 4">
            <a:extLst>
              <a:ext uri="{FF2B5EF4-FFF2-40B4-BE49-F238E27FC236}">
                <a16:creationId xmlns:a16="http://schemas.microsoft.com/office/drawing/2014/main" id="{ADCF98F9-9C7E-9829-CB92-3589ACC8F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6491F-9B52-7AF0-4C57-E0FEDECFF7B3}"/>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307029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4A19-2B08-9820-7A08-21A8D27916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158478-85A6-C487-C08B-AEBABADD37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FA696F-37C6-EFF4-A23B-6FACA563CB9E}"/>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5" name="Footer Placeholder 4">
            <a:extLst>
              <a:ext uri="{FF2B5EF4-FFF2-40B4-BE49-F238E27FC236}">
                <a16:creationId xmlns:a16="http://schemas.microsoft.com/office/drawing/2014/main" id="{3A328418-958E-A91F-3CCB-0E0F1BD4DB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E0B553-19E8-E080-04CD-B055528BCFA1}"/>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426973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F4E5C-89FE-2E15-CD9F-23794CEE69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6F602C-C1A4-9319-A657-DB84918960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165729-2FD3-7C4D-1357-F70AEFCA3AD5}"/>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5" name="Footer Placeholder 4">
            <a:extLst>
              <a:ext uri="{FF2B5EF4-FFF2-40B4-BE49-F238E27FC236}">
                <a16:creationId xmlns:a16="http://schemas.microsoft.com/office/drawing/2014/main" id="{94C1AB08-4046-99EC-8FFD-BEAA9C63F4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544338-95DB-912B-0E32-7ACE30D52DC3}"/>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2416397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B060B-69BA-A03E-6607-F44108FECB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5B76F-198F-E66F-E0B8-EC02DC7E9D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669936-9C06-AB3F-3CF8-8C58EBC6C6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8898F0-087D-67DF-8C8C-78B299F4A22C}"/>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6" name="Footer Placeholder 5">
            <a:extLst>
              <a:ext uri="{FF2B5EF4-FFF2-40B4-BE49-F238E27FC236}">
                <a16:creationId xmlns:a16="http://schemas.microsoft.com/office/drawing/2014/main" id="{EE338D25-C207-45F6-B9A3-F6134C0983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F03DD6-1A56-C25F-2E27-EA42801CBCED}"/>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91239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0C67D-95DD-7269-F755-575B87034B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3554EC-886C-FFAC-41B6-F777C0EC49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4FE46C-A9A1-56A9-ADFB-6B70003B1B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7CA1A2-615A-0063-8454-F81127BC63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C9BC16-1CDC-7C79-6ABC-BEB6A6533A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D2AD1B-711B-FD38-7425-577007709C65}"/>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8" name="Footer Placeholder 7">
            <a:extLst>
              <a:ext uri="{FF2B5EF4-FFF2-40B4-BE49-F238E27FC236}">
                <a16:creationId xmlns:a16="http://schemas.microsoft.com/office/drawing/2014/main" id="{7AE9BB9A-BB34-6BDA-C9DB-B4AE9EA5E0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5862D8-FC60-23A6-AF97-1EFCE7718445}"/>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178460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2F96C-5180-9752-2E80-4E5CF3B26A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B4D78B-B456-655B-8AA7-07D3D1D45B32}"/>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4" name="Footer Placeholder 3">
            <a:extLst>
              <a:ext uri="{FF2B5EF4-FFF2-40B4-BE49-F238E27FC236}">
                <a16:creationId xmlns:a16="http://schemas.microsoft.com/office/drawing/2014/main" id="{BBBF6EDB-E7EB-14DB-8EB6-9945A2B886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F0E24E-9A3B-10B3-B7F0-1E6DAE506382}"/>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3751207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F8836A-690A-76BB-BF09-494F03830166}"/>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3" name="Footer Placeholder 2">
            <a:extLst>
              <a:ext uri="{FF2B5EF4-FFF2-40B4-BE49-F238E27FC236}">
                <a16:creationId xmlns:a16="http://schemas.microsoft.com/office/drawing/2014/main" id="{7665D57E-BC62-3C5C-BAB6-A71123B9BDE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70015E-19DC-F181-2871-44A37F7452D4}"/>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3979665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EBDD-D8FD-E703-D944-F1EB437DBE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0F181E-4101-31E9-8AEF-A659A078AC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4D194A-1750-53E3-EFD8-70F20D07D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9443E6-C91E-EA45-1D02-193C77C54B52}"/>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6" name="Footer Placeholder 5">
            <a:extLst>
              <a:ext uri="{FF2B5EF4-FFF2-40B4-BE49-F238E27FC236}">
                <a16:creationId xmlns:a16="http://schemas.microsoft.com/office/drawing/2014/main" id="{CA772D10-601B-E16A-B4A7-38AD1DB297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A48A39-45B9-DEA0-B875-E714CD4EC920}"/>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51089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C1C7F-54A0-F69B-D71B-DF0DCE97A1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814E5C-1BD7-07E0-0C90-82B134BF56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F8299B-291D-8520-FC6A-1AD84FDF7A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C92D00-0F04-D845-26F4-829E17C54DD7}"/>
              </a:ext>
            </a:extLst>
          </p:cNvPr>
          <p:cNvSpPr>
            <a:spLocks noGrp="1"/>
          </p:cNvSpPr>
          <p:nvPr>
            <p:ph type="dt" sz="half" idx="10"/>
          </p:nvPr>
        </p:nvSpPr>
        <p:spPr/>
        <p:txBody>
          <a:bodyPr/>
          <a:lstStyle/>
          <a:p>
            <a:fld id="{40D36102-338D-5341-BF81-90F75CFE300E}" type="datetimeFigureOut">
              <a:rPr lang="en-US" smtClean="0"/>
              <a:t>8/27/25</a:t>
            </a:fld>
            <a:endParaRPr lang="en-US"/>
          </a:p>
        </p:txBody>
      </p:sp>
      <p:sp>
        <p:nvSpPr>
          <p:cNvPr id="6" name="Footer Placeholder 5">
            <a:extLst>
              <a:ext uri="{FF2B5EF4-FFF2-40B4-BE49-F238E27FC236}">
                <a16:creationId xmlns:a16="http://schemas.microsoft.com/office/drawing/2014/main" id="{17E5824D-832F-F01D-FE27-DE4E8B633A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D7B2C9-7F97-3C59-633E-6C12E38648C8}"/>
              </a:ext>
            </a:extLst>
          </p:cNvPr>
          <p:cNvSpPr>
            <a:spLocks noGrp="1"/>
          </p:cNvSpPr>
          <p:nvPr>
            <p:ph type="sldNum" sz="quarter" idx="12"/>
          </p:nvPr>
        </p:nvSpPr>
        <p:spPr/>
        <p:txBody>
          <a:bodyPr/>
          <a:lstStyle/>
          <a:p>
            <a:fld id="{0FC1791B-ACDC-CD44-988E-A4278A7C8635}" type="slidenum">
              <a:rPr lang="en-US" smtClean="0"/>
              <a:t>‹#›</a:t>
            </a:fld>
            <a:endParaRPr lang="en-US"/>
          </a:p>
        </p:txBody>
      </p:sp>
    </p:spTree>
    <p:extLst>
      <p:ext uri="{BB962C8B-B14F-4D97-AF65-F5344CB8AC3E}">
        <p14:creationId xmlns:p14="http://schemas.microsoft.com/office/powerpoint/2010/main" val="4294692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A60EED-AE45-5F19-79B0-97F2D7659F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224429-9A5D-3C47-81AD-DFFF4F550F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22EA26-77EC-D9E6-A958-E8401D36DB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36102-338D-5341-BF81-90F75CFE300E}" type="datetimeFigureOut">
              <a:rPr lang="en-US" smtClean="0"/>
              <a:t>8/27/25</a:t>
            </a:fld>
            <a:endParaRPr lang="en-US"/>
          </a:p>
        </p:txBody>
      </p:sp>
      <p:sp>
        <p:nvSpPr>
          <p:cNvPr id="5" name="Footer Placeholder 4">
            <a:extLst>
              <a:ext uri="{FF2B5EF4-FFF2-40B4-BE49-F238E27FC236}">
                <a16:creationId xmlns:a16="http://schemas.microsoft.com/office/drawing/2014/main" id="{D7354740-9575-9E30-5241-A9D8D98ECA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2014EF-95A6-DF88-FE50-18E945C45E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1791B-ACDC-CD44-988E-A4278A7C8635}" type="slidenum">
              <a:rPr lang="en-US" smtClean="0"/>
              <a:t>‹#›</a:t>
            </a:fld>
            <a:endParaRPr lang="en-US"/>
          </a:p>
        </p:txBody>
      </p:sp>
    </p:spTree>
    <p:extLst>
      <p:ext uri="{BB962C8B-B14F-4D97-AF65-F5344CB8AC3E}">
        <p14:creationId xmlns:p14="http://schemas.microsoft.com/office/powerpoint/2010/main" val="628391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Romans%208&amp;version=ESV"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iblegateway.com/passage/?search=luke%203%3A22&amp;version=ESV#fen-ESV-25039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6A2D-155F-9476-60DE-9EFD3F99E4A3}"/>
              </a:ext>
            </a:extLst>
          </p:cNvPr>
          <p:cNvSpPr>
            <a:spLocks noGrp="1"/>
          </p:cNvSpPr>
          <p:nvPr>
            <p:ph type="ctrTitle"/>
          </p:nvPr>
        </p:nvSpPr>
        <p:spPr/>
        <p:txBody>
          <a:bodyPr/>
          <a:lstStyle/>
          <a:p>
            <a:r>
              <a:rPr lang="en-US" dirty="0"/>
              <a:t>Systematic Theology 3</a:t>
            </a:r>
            <a:br>
              <a:rPr lang="en-US" dirty="0"/>
            </a:br>
            <a:r>
              <a:rPr lang="en-US" dirty="0"/>
              <a:t>Session 3</a:t>
            </a:r>
          </a:p>
        </p:txBody>
      </p:sp>
      <p:sp>
        <p:nvSpPr>
          <p:cNvPr id="3" name="Subtitle 2">
            <a:extLst>
              <a:ext uri="{FF2B5EF4-FFF2-40B4-BE49-F238E27FC236}">
                <a16:creationId xmlns:a16="http://schemas.microsoft.com/office/drawing/2014/main" id="{4AB1A05A-F711-7FF0-A48C-1AA4FC5531B6}"/>
              </a:ext>
            </a:extLst>
          </p:cNvPr>
          <p:cNvSpPr>
            <a:spLocks noGrp="1"/>
          </p:cNvSpPr>
          <p:nvPr>
            <p:ph type="subTitle" idx="1"/>
          </p:nvPr>
        </p:nvSpPr>
        <p:spPr/>
        <p:txBody>
          <a:bodyPr>
            <a:normAutofit/>
          </a:bodyPr>
          <a:lstStyle/>
          <a:p>
            <a:r>
              <a:rPr lang="en-US" sz="3200" dirty="0"/>
              <a:t>Professor Frank D. Macchia</a:t>
            </a:r>
          </a:p>
        </p:txBody>
      </p:sp>
    </p:spTree>
    <p:extLst>
      <p:ext uri="{BB962C8B-B14F-4D97-AF65-F5344CB8AC3E}">
        <p14:creationId xmlns:p14="http://schemas.microsoft.com/office/powerpoint/2010/main" val="1108917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6C549-F340-6CCB-E2F4-933DD9873670}"/>
              </a:ext>
            </a:extLst>
          </p:cNvPr>
          <p:cNvSpPr>
            <a:spLocks noGrp="1"/>
          </p:cNvSpPr>
          <p:nvPr>
            <p:ph type="title"/>
          </p:nvPr>
        </p:nvSpPr>
        <p:spPr/>
        <p:txBody>
          <a:bodyPr/>
          <a:lstStyle/>
          <a:p>
            <a:r>
              <a:rPr lang="en-US" dirty="0"/>
              <a:t>Sanctification - Resurrection</a:t>
            </a:r>
          </a:p>
        </p:txBody>
      </p:sp>
      <p:sp>
        <p:nvSpPr>
          <p:cNvPr id="3" name="Content Placeholder 2">
            <a:extLst>
              <a:ext uri="{FF2B5EF4-FFF2-40B4-BE49-F238E27FC236}">
                <a16:creationId xmlns:a16="http://schemas.microsoft.com/office/drawing/2014/main" id="{D13AF552-1436-7C60-ED9E-916F2AB2D1AB}"/>
              </a:ext>
            </a:extLst>
          </p:cNvPr>
          <p:cNvSpPr>
            <a:spLocks noGrp="1"/>
          </p:cNvSpPr>
          <p:nvPr>
            <p:ph sz="half" idx="1"/>
          </p:nvPr>
        </p:nvSpPr>
        <p:spPr>
          <a:xfrm>
            <a:off x="838200" y="1825624"/>
            <a:ext cx="5181600" cy="4494493"/>
          </a:xfrm>
        </p:spPr>
        <p:txBody>
          <a:bodyPr>
            <a:normAutofit fontScale="85000" lnSpcReduction="20000"/>
          </a:bodyPr>
          <a:lstStyle/>
          <a:p>
            <a:r>
              <a:rPr lang="en-US" b="1" i="0" baseline="30000" dirty="0">
                <a:solidFill>
                  <a:srgbClr val="000000"/>
                </a:solidFill>
                <a:effectLst/>
                <a:latin typeface="system-ui"/>
              </a:rPr>
              <a:t>16 </a:t>
            </a:r>
            <a:r>
              <a:rPr lang="en-US" b="0" i="0" dirty="0">
                <a:solidFill>
                  <a:srgbClr val="000000"/>
                </a:solidFill>
                <a:effectLst/>
                <a:latin typeface="system-ui"/>
              </a:rPr>
              <a:t>But I say, walk by the Spirit, and you will not gratify the desires of the flesh. </a:t>
            </a:r>
            <a:r>
              <a:rPr lang="en-US" b="1" i="0" baseline="30000" dirty="0">
                <a:solidFill>
                  <a:srgbClr val="000000"/>
                </a:solidFill>
                <a:effectLst/>
                <a:latin typeface="system-ui"/>
              </a:rPr>
              <a:t>17 </a:t>
            </a:r>
            <a:r>
              <a:rPr lang="en-US" b="0" i="0" dirty="0">
                <a:solidFill>
                  <a:srgbClr val="000000"/>
                </a:solidFill>
                <a:effectLst/>
                <a:latin typeface="system-ui"/>
              </a:rPr>
              <a:t>For the desires of the flesh are against the Spirit, and the desires of the Spirit are against the flesh, for these are opposed to each other, to keep you from doing the things you want to do. </a:t>
            </a:r>
            <a:r>
              <a:rPr lang="en-US" b="1" i="0" baseline="30000" dirty="0">
                <a:solidFill>
                  <a:srgbClr val="000000"/>
                </a:solidFill>
                <a:effectLst/>
                <a:latin typeface="system-ui"/>
              </a:rPr>
              <a:t>18 </a:t>
            </a:r>
            <a:r>
              <a:rPr lang="en-US" b="0" i="0" dirty="0">
                <a:solidFill>
                  <a:srgbClr val="000000"/>
                </a:solidFill>
                <a:effectLst/>
                <a:latin typeface="system-ui"/>
              </a:rPr>
              <a:t>But if you are led by the Spirit, you are not under the law (Gal. 5:16-18).</a:t>
            </a:r>
          </a:p>
          <a:p>
            <a:endParaRPr lang="en-US" dirty="0">
              <a:solidFill>
                <a:srgbClr val="000000"/>
              </a:solidFill>
              <a:latin typeface="system-ui"/>
            </a:endParaRPr>
          </a:p>
          <a:p>
            <a:r>
              <a:rPr lang="en-US" b="0" i="0" dirty="0">
                <a:solidFill>
                  <a:srgbClr val="000000"/>
                </a:solidFill>
                <a:effectLst/>
                <a:latin typeface="system-ui"/>
              </a:rPr>
              <a:t>…and was declared to be the Son of God in power according to the Spirit of holiness by his resurrection from the dead, Jesus Christ our Lord (Rom. 1:4).</a:t>
            </a:r>
            <a:endParaRPr lang="en-US" dirty="0"/>
          </a:p>
        </p:txBody>
      </p:sp>
      <p:sp>
        <p:nvSpPr>
          <p:cNvPr id="4" name="Content Placeholder 3">
            <a:extLst>
              <a:ext uri="{FF2B5EF4-FFF2-40B4-BE49-F238E27FC236}">
                <a16:creationId xmlns:a16="http://schemas.microsoft.com/office/drawing/2014/main" id="{9DAAFF3A-422F-5611-97DF-456945F50635}"/>
              </a:ext>
            </a:extLst>
          </p:cNvPr>
          <p:cNvSpPr>
            <a:spLocks noGrp="1"/>
          </p:cNvSpPr>
          <p:nvPr>
            <p:ph sz="half" idx="2"/>
          </p:nvPr>
        </p:nvSpPr>
        <p:spPr/>
        <p:txBody>
          <a:bodyPr>
            <a:normAutofit fontScale="85000" lnSpcReduction="20000"/>
          </a:bodyPr>
          <a:lstStyle/>
          <a:p>
            <a:pPr algn="l"/>
            <a:r>
              <a:rPr lang="en-US" b="0" i="0" dirty="0">
                <a:solidFill>
                  <a:srgbClr val="000000"/>
                </a:solidFill>
                <a:effectLst/>
                <a:latin typeface="system-ui"/>
              </a:rPr>
              <a:t>And not only the creation, but we ourselves, who have the </a:t>
            </a:r>
            <a:r>
              <a:rPr lang="en-US" b="0" i="0" dirty="0" err="1">
                <a:solidFill>
                  <a:srgbClr val="000000"/>
                </a:solidFill>
                <a:effectLst/>
                <a:latin typeface="system-ui"/>
              </a:rPr>
              <a:t>firstfruits</a:t>
            </a:r>
            <a:r>
              <a:rPr lang="en-US" b="0" i="0" dirty="0">
                <a:solidFill>
                  <a:srgbClr val="000000"/>
                </a:solidFill>
                <a:effectLst/>
                <a:latin typeface="system-ui"/>
              </a:rPr>
              <a:t> of the Spirit, groan inwardly as we wait eagerly for adoption as sons, the redemption of our bodies (Rom. 8:23).</a:t>
            </a:r>
          </a:p>
          <a:p>
            <a:pPr algn="l"/>
            <a:br>
              <a:rPr lang="en-US" b="0" i="0" dirty="0">
                <a:solidFill>
                  <a:srgbClr val="4A4A4A"/>
                </a:solidFill>
                <a:effectLst/>
                <a:latin typeface="system-ui"/>
                <a:hlinkClick r:id="rId2" tooltip="View Full Chapter"/>
              </a:rPr>
            </a:br>
            <a:r>
              <a:rPr lang="en-US" b="0" i="0" dirty="0">
                <a:solidFill>
                  <a:srgbClr val="000000"/>
                </a:solidFill>
                <a:effectLst/>
                <a:latin typeface="system-ui"/>
              </a:rPr>
              <a:t>For while we are still in this tent, we groan, being burdened—not that we would be unclothed, but that we would be further clothed, so that what is mortal may be swallowed up by life. </a:t>
            </a:r>
            <a:r>
              <a:rPr lang="en-US" b="1" i="0" baseline="30000" dirty="0">
                <a:solidFill>
                  <a:srgbClr val="000000"/>
                </a:solidFill>
                <a:effectLst/>
                <a:latin typeface="system-ui"/>
              </a:rPr>
              <a:t>5 </a:t>
            </a:r>
            <a:r>
              <a:rPr lang="en-US" b="0" i="0" dirty="0">
                <a:solidFill>
                  <a:srgbClr val="000000"/>
                </a:solidFill>
                <a:effectLst/>
                <a:latin typeface="system-ui"/>
              </a:rPr>
              <a:t>He who has prepared us for this very thing is God, who has given us the Spirit as a guarantee (2 Cor. 5:4).</a:t>
            </a:r>
            <a:endParaRPr lang="en-US" dirty="0"/>
          </a:p>
        </p:txBody>
      </p:sp>
    </p:spTree>
    <p:extLst>
      <p:ext uri="{BB962C8B-B14F-4D97-AF65-F5344CB8AC3E}">
        <p14:creationId xmlns:p14="http://schemas.microsoft.com/office/powerpoint/2010/main" val="2382291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4F17C-9DFB-9ADA-3203-BA31AA831234}"/>
              </a:ext>
            </a:extLst>
          </p:cNvPr>
          <p:cNvSpPr>
            <a:spLocks noGrp="1"/>
          </p:cNvSpPr>
          <p:nvPr>
            <p:ph type="title"/>
          </p:nvPr>
        </p:nvSpPr>
        <p:spPr/>
        <p:txBody>
          <a:bodyPr/>
          <a:lstStyle/>
          <a:p>
            <a:r>
              <a:rPr lang="en-US" dirty="0"/>
              <a:t>The Church: The Elect People</a:t>
            </a:r>
          </a:p>
        </p:txBody>
      </p:sp>
      <p:sp>
        <p:nvSpPr>
          <p:cNvPr id="3" name="Content Placeholder 2">
            <a:extLst>
              <a:ext uri="{FF2B5EF4-FFF2-40B4-BE49-F238E27FC236}">
                <a16:creationId xmlns:a16="http://schemas.microsoft.com/office/drawing/2014/main" id="{B2826C5A-43CC-84D7-E373-806F210A4BF7}"/>
              </a:ext>
            </a:extLst>
          </p:cNvPr>
          <p:cNvSpPr>
            <a:spLocks noGrp="1"/>
          </p:cNvSpPr>
          <p:nvPr>
            <p:ph idx="1"/>
          </p:nvPr>
        </p:nvSpPr>
        <p:spPr/>
        <p:txBody>
          <a:bodyPr>
            <a:normAutofit lnSpcReduction="10000"/>
          </a:bodyPr>
          <a:lstStyle/>
          <a:p>
            <a:r>
              <a:rPr lang="en-US" b="1" dirty="0"/>
              <a:t>Election in the Old Testament:</a:t>
            </a:r>
          </a:p>
          <a:p>
            <a:pPr marL="0" indent="0">
              <a:buNone/>
            </a:pPr>
            <a:endParaRPr lang="en-US" dirty="0"/>
          </a:p>
          <a:p>
            <a:r>
              <a:rPr lang="en-US" dirty="0"/>
              <a:t>1) Occurs </a:t>
            </a:r>
            <a:r>
              <a:rPr lang="en-US" b="1" dirty="0"/>
              <a:t>in time </a:t>
            </a:r>
            <a:r>
              <a:rPr lang="en-US" dirty="0"/>
              <a:t>involving Abraham …and especially Moses &amp; the Exodus:</a:t>
            </a:r>
          </a:p>
          <a:p>
            <a:r>
              <a:rPr lang="en-US" b="0" i="0" dirty="0">
                <a:solidFill>
                  <a:srgbClr val="000000"/>
                </a:solidFill>
                <a:effectLst/>
                <a:latin typeface="system-ui"/>
              </a:rPr>
              <a:t>“I swear by myself, declares the </a:t>
            </a:r>
            <a:r>
              <a:rPr lang="en-US" b="0" i="0" cap="small" dirty="0">
                <a:solidFill>
                  <a:srgbClr val="000000"/>
                </a:solidFill>
                <a:effectLst/>
                <a:latin typeface="system-ui"/>
              </a:rPr>
              <a:t>Lord</a:t>
            </a:r>
            <a:r>
              <a:rPr lang="en-US" b="0" i="0" dirty="0">
                <a:solidFill>
                  <a:srgbClr val="000000"/>
                </a:solidFill>
                <a:effectLst/>
                <a:latin typeface="system-ui"/>
              </a:rPr>
              <a:t>, that because you have done this and have not withheld your son, your only son, </a:t>
            </a:r>
            <a:r>
              <a:rPr lang="en-US" b="1" i="0" baseline="30000" dirty="0">
                <a:solidFill>
                  <a:srgbClr val="000000"/>
                </a:solidFill>
                <a:effectLst/>
                <a:latin typeface="system-ui"/>
              </a:rPr>
              <a:t>17 </a:t>
            </a:r>
            <a:r>
              <a:rPr lang="en-US" b="0" i="0" dirty="0">
                <a:solidFill>
                  <a:srgbClr val="000000"/>
                </a:solidFill>
                <a:effectLst/>
                <a:latin typeface="system-ui"/>
              </a:rPr>
              <a:t>I will surely bless you and make your descendants as numerous as the stars in the sky and as the sand on the seashore. Your descendants will take possession of the cities of their enemies, </a:t>
            </a:r>
            <a:r>
              <a:rPr lang="en-US" b="1" i="0" baseline="30000" dirty="0">
                <a:solidFill>
                  <a:srgbClr val="000000"/>
                </a:solidFill>
                <a:effectLst/>
                <a:latin typeface="system-ui"/>
              </a:rPr>
              <a:t>18 </a:t>
            </a:r>
            <a:r>
              <a:rPr lang="en-US" b="0" i="0" dirty="0">
                <a:solidFill>
                  <a:srgbClr val="000000"/>
                </a:solidFill>
                <a:effectLst/>
                <a:latin typeface="system-ui"/>
              </a:rPr>
              <a:t>and through your offspring all nations on earth will be blessed, because you have obeyed me” (Gen. 22:16-18).</a:t>
            </a:r>
            <a:endParaRPr lang="en-US" dirty="0"/>
          </a:p>
          <a:p>
            <a:endParaRPr lang="en-US" dirty="0"/>
          </a:p>
          <a:p>
            <a:endParaRPr lang="en-US" dirty="0"/>
          </a:p>
        </p:txBody>
      </p:sp>
    </p:spTree>
    <p:extLst>
      <p:ext uri="{BB962C8B-B14F-4D97-AF65-F5344CB8AC3E}">
        <p14:creationId xmlns:p14="http://schemas.microsoft.com/office/powerpoint/2010/main" val="44847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BAFE8-2971-3C5B-514E-1F5EE601DF5B}"/>
              </a:ext>
            </a:extLst>
          </p:cNvPr>
          <p:cNvSpPr>
            <a:spLocks noGrp="1"/>
          </p:cNvSpPr>
          <p:nvPr>
            <p:ph type="title"/>
          </p:nvPr>
        </p:nvSpPr>
        <p:spPr/>
        <p:txBody>
          <a:bodyPr/>
          <a:lstStyle/>
          <a:p>
            <a:r>
              <a:rPr lang="en-US" dirty="0"/>
              <a:t>Church: Elect to be Sons and Daughters</a:t>
            </a:r>
          </a:p>
        </p:txBody>
      </p:sp>
      <p:sp>
        <p:nvSpPr>
          <p:cNvPr id="3" name="Content Placeholder 2">
            <a:extLst>
              <a:ext uri="{FF2B5EF4-FFF2-40B4-BE49-F238E27FC236}">
                <a16:creationId xmlns:a16="http://schemas.microsoft.com/office/drawing/2014/main" id="{F7934AEA-F4DF-CC6D-0B55-60612E77047E}"/>
              </a:ext>
            </a:extLst>
          </p:cNvPr>
          <p:cNvSpPr>
            <a:spLocks noGrp="1"/>
          </p:cNvSpPr>
          <p:nvPr>
            <p:ph idx="1"/>
          </p:nvPr>
        </p:nvSpPr>
        <p:spPr/>
        <p:txBody>
          <a:bodyPr>
            <a:normAutofit lnSpcReduction="10000"/>
          </a:bodyPr>
          <a:lstStyle/>
          <a:p>
            <a:r>
              <a:rPr lang="en-US" b="0" i="0" dirty="0">
                <a:solidFill>
                  <a:srgbClr val="000000"/>
                </a:solidFill>
                <a:effectLst/>
                <a:latin typeface="system-ui"/>
              </a:rPr>
              <a:t>When Israel was a child, I loved him,</a:t>
            </a:r>
            <a:br>
              <a:rPr lang="en-US" dirty="0"/>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and out of Egypt I called my son.</a:t>
            </a:r>
            <a:br>
              <a:rPr lang="en-US" dirty="0"/>
            </a:br>
            <a:r>
              <a:rPr lang="en-US" b="1" i="0" baseline="30000" dirty="0">
                <a:solidFill>
                  <a:srgbClr val="000000"/>
                </a:solidFill>
                <a:effectLst/>
                <a:latin typeface="system-ui"/>
              </a:rPr>
              <a:t>2 </a:t>
            </a:r>
            <a:r>
              <a:rPr lang="en-US" b="0" i="0" dirty="0">
                <a:solidFill>
                  <a:srgbClr val="000000"/>
                </a:solidFill>
                <a:effectLst/>
                <a:latin typeface="system-ui"/>
              </a:rPr>
              <a:t>The more they were called,</a:t>
            </a:r>
            <a:br>
              <a:rPr lang="en-US" dirty="0"/>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the more they went away;</a:t>
            </a:r>
            <a:br>
              <a:rPr lang="en-US" dirty="0"/>
            </a:br>
            <a:r>
              <a:rPr lang="en-US" b="0" i="0" dirty="0">
                <a:solidFill>
                  <a:srgbClr val="000000"/>
                </a:solidFill>
                <a:effectLst/>
                <a:latin typeface="system-ui"/>
              </a:rPr>
              <a:t>they kept sacrificing to the Baals</a:t>
            </a:r>
            <a:br>
              <a:rPr lang="en-US" dirty="0"/>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and burning offerings to idols.</a:t>
            </a:r>
          </a:p>
          <a:p>
            <a:endParaRPr lang="en-US" dirty="0">
              <a:solidFill>
                <a:srgbClr val="000000"/>
              </a:solidFill>
              <a:latin typeface="system-ui"/>
            </a:endParaRPr>
          </a:p>
          <a:p>
            <a:pPr algn="l"/>
            <a:r>
              <a:rPr lang="en-US" b="0" i="0" dirty="0">
                <a:solidFill>
                  <a:srgbClr val="000000"/>
                </a:solidFill>
                <a:effectLst/>
                <a:latin typeface="system-ui"/>
              </a:rPr>
              <a:t>And Mary said to the angel, “How will this be, since I am a virgin?”</a:t>
            </a:r>
          </a:p>
          <a:p>
            <a:pPr algn="l"/>
            <a:r>
              <a:rPr lang="en-US" b="1" i="0" baseline="30000" dirty="0">
                <a:solidFill>
                  <a:srgbClr val="000000"/>
                </a:solidFill>
                <a:effectLst/>
                <a:latin typeface="system-ui"/>
              </a:rPr>
              <a:t>35 </a:t>
            </a:r>
            <a:r>
              <a:rPr lang="en-US" b="0" i="0" dirty="0">
                <a:solidFill>
                  <a:srgbClr val="000000"/>
                </a:solidFill>
                <a:effectLst/>
                <a:latin typeface="system-ui"/>
              </a:rPr>
              <a:t>And the angel answered her, “The Holy Spirit will come upon you, and the power of the Most High will overshadow you; therefore the child to be born will be called holy—the Son of God (Luke 1:34-35).</a:t>
            </a:r>
          </a:p>
          <a:p>
            <a:endParaRPr lang="en-US" dirty="0"/>
          </a:p>
        </p:txBody>
      </p:sp>
    </p:spTree>
    <p:extLst>
      <p:ext uri="{BB962C8B-B14F-4D97-AF65-F5344CB8AC3E}">
        <p14:creationId xmlns:p14="http://schemas.microsoft.com/office/powerpoint/2010/main" val="216583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1EC12-ED60-D0E3-368F-FD226B9678FD}"/>
              </a:ext>
            </a:extLst>
          </p:cNvPr>
          <p:cNvSpPr>
            <a:spLocks noGrp="1"/>
          </p:cNvSpPr>
          <p:nvPr>
            <p:ph type="title"/>
          </p:nvPr>
        </p:nvSpPr>
        <p:spPr/>
        <p:txBody>
          <a:bodyPr/>
          <a:lstStyle/>
          <a:p>
            <a:r>
              <a:rPr lang="en-US" dirty="0"/>
              <a:t>Sons and Daughters</a:t>
            </a:r>
          </a:p>
        </p:txBody>
      </p:sp>
      <p:sp>
        <p:nvSpPr>
          <p:cNvPr id="3" name="Content Placeholder 2">
            <a:extLst>
              <a:ext uri="{FF2B5EF4-FFF2-40B4-BE49-F238E27FC236}">
                <a16:creationId xmlns:a16="http://schemas.microsoft.com/office/drawing/2014/main" id="{CEF77DF3-BBA5-77B4-57AB-A478E72E9925}"/>
              </a:ext>
            </a:extLst>
          </p:cNvPr>
          <p:cNvSpPr>
            <a:spLocks noGrp="1"/>
          </p:cNvSpPr>
          <p:nvPr>
            <p:ph idx="1"/>
          </p:nvPr>
        </p:nvSpPr>
        <p:spPr/>
        <p:txBody>
          <a:bodyPr>
            <a:normAutofit fontScale="92500" lnSpcReduction="20000"/>
          </a:bodyPr>
          <a:lstStyle/>
          <a:p>
            <a:r>
              <a:rPr lang="en-US" b="0" i="0" dirty="0">
                <a:solidFill>
                  <a:srgbClr val="000000"/>
                </a:solidFill>
                <a:effectLst/>
                <a:latin typeface="system-ui"/>
              </a:rPr>
              <a:t>And the Holy Spirit descended on him in bodily form, like a dove; and a voice came from heaven, “You are my beloved Son;</a:t>
            </a:r>
            <a:r>
              <a:rPr lang="en-US" b="0" i="0" baseline="30000" dirty="0">
                <a:solidFill>
                  <a:srgbClr val="000000"/>
                </a:solidFill>
                <a:effectLst/>
                <a:latin typeface="system-ui"/>
              </a:rPr>
              <a:t>[</a:t>
            </a:r>
            <a:r>
              <a:rPr lang="en-US" b="0" i="0" baseline="30000" dirty="0">
                <a:solidFill>
                  <a:srgbClr val="4A4A4A"/>
                </a:solidFill>
                <a:effectLst/>
                <a:latin typeface="system-ui"/>
                <a:hlinkClick r:id="rId2" tooltip="See footnote a"/>
              </a:rPr>
              <a:t>a</a:t>
            </a:r>
            <a:r>
              <a:rPr lang="en-US" b="0" i="0" baseline="30000" dirty="0">
                <a:solidFill>
                  <a:srgbClr val="000000"/>
                </a:solidFill>
                <a:effectLst/>
                <a:latin typeface="system-ui"/>
              </a:rPr>
              <a:t>]</a:t>
            </a:r>
            <a:r>
              <a:rPr lang="en-US" b="0" i="0" dirty="0">
                <a:solidFill>
                  <a:srgbClr val="000000"/>
                </a:solidFill>
                <a:effectLst/>
                <a:latin typeface="system-ui"/>
              </a:rPr>
              <a:t> with you I am well pleased” (Luke 3:22).</a:t>
            </a:r>
          </a:p>
          <a:p>
            <a:endParaRPr lang="en-US" dirty="0">
              <a:solidFill>
                <a:srgbClr val="000000"/>
              </a:solidFill>
              <a:latin typeface="system-ui"/>
            </a:endParaRPr>
          </a:p>
          <a:p>
            <a:r>
              <a:rPr lang="en-US" b="0" i="0" dirty="0">
                <a:solidFill>
                  <a:srgbClr val="000000"/>
                </a:solidFill>
                <a:effectLst/>
                <a:latin typeface="system-ui"/>
              </a:rPr>
              <a:t>I myself did not know him, but he who sent me to baptize with water said to me, ‘He on whom you see the Spirit descend and remain, this is he who baptizes with the Holy Spirit.’ </a:t>
            </a:r>
            <a:r>
              <a:rPr lang="en-US" b="1" i="0" baseline="30000" dirty="0">
                <a:solidFill>
                  <a:srgbClr val="000000"/>
                </a:solidFill>
                <a:effectLst/>
                <a:latin typeface="system-ui"/>
              </a:rPr>
              <a:t>34 </a:t>
            </a:r>
            <a:r>
              <a:rPr lang="en-US" b="0" i="0" dirty="0">
                <a:solidFill>
                  <a:srgbClr val="000000"/>
                </a:solidFill>
                <a:effectLst/>
                <a:latin typeface="system-ui"/>
              </a:rPr>
              <a:t>And I have seen and have borne witness that this is the Chosen One.”</a:t>
            </a:r>
          </a:p>
          <a:p>
            <a:endParaRPr lang="en-US" dirty="0">
              <a:solidFill>
                <a:srgbClr val="000000"/>
              </a:solidFill>
              <a:latin typeface="system-ui"/>
            </a:endParaRPr>
          </a:p>
          <a:p>
            <a:r>
              <a:rPr lang="en-US" b="0" i="0" dirty="0">
                <a:solidFill>
                  <a:srgbClr val="000000"/>
                </a:solidFill>
                <a:effectLst/>
                <a:latin typeface="system-ui"/>
              </a:rPr>
              <a:t>…and was declared to be the Son of God in power according to the Spirit of holiness by his resurrection from the dead, Jesus Christ our Lord (Rom. 1:4).</a:t>
            </a:r>
          </a:p>
        </p:txBody>
      </p:sp>
    </p:spTree>
    <p:extLst>
      <p:ext uri="{BB962C8B-B14F-4D97-AF65-F5344CB8AC3E}">
        <p14:creationId xmlns:p14="http://schemas.microsoft.com/office/powerpoint/2010/main" val="3779314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FE93-B1CB-BDD4-68A5-623D1539A0B6}"/>
              </a:ext>
            </a:extLst>
          </p:cNvPr>
          <p:cNvSpPr>
            <a:spLocks noGrp="1"/>
          </p:cNvSpPr>
          <p:nvPr>
            <p:ph type="title"/>
          </p:nvPr>
        </p:nvSpPr>
        <p:spPr/>
        <p:txBody>
          <a:bodyPr/>
          <a:lstStyle/>
          <a:p>
            <a:r>
              <a:rPr lang="en-US" dirty="0"/>
              <a:t>Elect as Sons and Daughters</a:t>
            </a:r>
          </a:p>
        </p:txBody>
      </p:sp>
      <p:sp>
        <p:nvSpPr>
          <p:cNvPr id="3" name="Content Placeholder 2">
            <a:extLst>
              <a:ext uri="{FF2B5EF4-FFF2-40B4-BE49-F238E27FC236}">
                <a16:creationId xmlns:a16="http://schemas.microsoft.com/office/drawing/2014/main" id="{A64F97A9-F070-014E-F479-1EEB72E00ED2}"/>
              </a:ext>
            </a:extLst>
          </p:cNvPr>
          <p:cNvSpPr>
            <a:spLocks noGrp="1"/>
          </p:cNvSpPr>
          <p:nvPr>
            <p:ph idx="1"/>
          </p:nvPr>
        </p:nvSpPr>
        <p:spPr/>
        <p:txBody>
          <a:bodyPr/>
          <a:lstStyle/>
          <a:p>
            <a:r>
              <a:rPr lang="en-US" b="0" i="0" dirty="0">
                <a:solidFill>
                  <a:srgbClr val="000000"/>
                </a:solidFill>
                <a:effectLst/>
                <a:latin typeface="system-ui"/>
              </a:rPr>
              <a:t>For you did not receive the spirit of slavery to fall back into fear, but you have received the Spirit of adoption as sons, by whom we cry, “Abba! Father!” (Rom. 8:15).</a:t>
            </a:r>
          </a:p>
          <a:p>
            <a:endParaRPr lang="en-US" dirty="0">
              <a:solidFill>
                <a:srgbClr val="000000"/>
              </a:solidFill>
              <a:latin typeface="system-ui"/>
            </a:endParaRPr>
          </a:p>
          <a:p>
            <a:r>
              <a:rPr lang="en-US" b="0" i="0" dirty="0">
                <a:solidFill>
                  <a:srgbClr val="000000"/>
                </a:solidFill>
                <a:effectLst/>
                <a:latin typeface="system-ui"/>
              </a:rPr>
              <a:t>For it was fitting that he, for whom and by whom all things exist, in bringing many sons to glory, should make the founder of their salvation perfect through suffering. </a:t>
            </a:r>
            <a:r>
              <a:rPr lang="en-US" b="1" i="0" baseline="30000" dirty="0">
                <a:solidFill>
                  <a:srgbClr val="000000"/>
                </a:solidFill>
                <a:effectLst/>
                <a:latin typeface="system-ui"/>
              </a:rPr>
              <a:t>11 </a:t>
            </a:r>
            <a:r>
              <a:rPr lang="en-US" b="0" i="0" dirty="0">
                <a:solidFill>
                  <a:srgbClr val="000000"/>
                </a:solidFill>
                <a:effectLst/>
                <a:latin typeface="system-ui"/>
              </a:rPr>
              <a:t>For he who sanctifies and those who are sanctified all have one source. That is why he is not ashamed to call them brothers (Heb. 2:10-11).</a:t>
            </a:r>
            <a:endParaRPr lang="en-US" dirty="0"/>
          </a:p>
        </p:txBody>
      </p:sp>
    </p:spTree>
    <p:extLst>
      <p:ext uri="{BB962C8B-B14F-4D97-AF65-F5344CB8AC3E}">
        <p14:creationId xmlns:p14="http://schemas.microsoft.com/office/powerpoint/2010/main" val="4164290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905BD-E489-D220-EE6E-60631784B1F2}"/>
              </a:ext>
            </a:extLst>
          </p:cNvPr>
          <p:cNvSpPr>
            <a:spLocks noGrp="1"/>
          </p:cNvSpPr>
          <p:nvPr>
            <p:ph type="title"/>
          </p:nvPr>
        </p:nvSpPr>
        <p:spPr/>
        <p:txBody>
          <a:bodyPr/>
          <a:lstStyle/>
          <a:p>
            <a:r>
              <a:rPr lang="en-US" dirty="0"/>
              <a:t>Elect humanity</a:t>
            </a:r>
          </a:p>
        </p:txBody>
      </p:sp>
      <p:sp>
        <p:nvSpPr>
          <p:cNvPr id="3" name="Content Placeholder 2">
            <a:extLst>
              <a:ext uri="{FF2B5EF4-FFF2-40B4-BE49-F238E27FC236}">
                <a16:creationId xmlns:a16="http://schemas.microsoft.com/office/drawing/2014/main" id="{ED2FE446-501B-D026-483E-5FACB20ABC3E}"/>
              </a:ext>
            </a:extLst>
          </p:cNvPr>
          <p:cNvSpPr>
            <a:spLocks noGrp="1"/>
          </p:cNvSpPr>
          <p:nvPr>
            <p:ph idx="1"/>
          </p:nvPr>
        </p:nvSpPr>
        <p:spPr>
          <a:xfrm>
            <a:off x="838200" y="1825625"/>
            <a:ext cx="10515600" cy="4667250"/>
          </a:xfrm>
        </p:spPr>
        <p:txBody>
          <a:bodyPr>
            <a:normAutofit fontScale="92500" lnSpcReduction="10000"/>
          </a:bodyPr>
          <a:lstStyle/>
          <a:p>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God formed a man from the dust of the ground and breathed into his nostrils the breath of life, and the man became a living being (Gen. 2:7).</a:t>
            </a:r>
          </a:p>
          <a:p>
            <a:pPr algn="l"/>
            <a:r>
              <a:rPr lang="en-US" b="0" i="0" dirty="0">
                <a:solidFill>
                  <a:srgbClr val="000000"/>
                </a:solidFill>
                <a:effectLst/>
                <a:latin typeface="system-ui"/>
              </a:rPr>
              <a:t>When I consider your heavens,</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the work of your fingers,</a:t>
            </a:r>
            <a:br>
              <a:rPr lang="en-US" b="0" i="0" dirty="0">
                <a:solidFill>
                  <a:srgbClr val="000000"/>
                </a:solidFill>
                <a:effectLst/>
                <a:latin typeface="system-ui"/>
              </a:rPr>
            </a:br>
            <a:r>
              <a:rPr lang="en-US" b="0" i="0" dirty="0">
                <a:solidFill>
                  <a:srgbClr val="000000"/>
                </a:solidFill>
                <a:effectLst/>
                <a:latin typeface="system-ui"/>
              </a:rPr>
              <a:t>the moon and the stars,</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which you have set in place,</a:t>
            </a:r>
            <a:br>
              <a:rPr lang="en-US" b="0" i="0" dirty="0">
                <a:solidFill>
                  <a:srgbClr val="000000"/>
                </a:solidFill>
                <a:effectLst/>
                <a:latin typeface="system-ui"/>
              </a:rPr>
            </a:br>
            <a:r>
              <a:rPr lang="en-US" b="1" i="0" baseline="30000" dirty="0">
                <a:solidFill>
                  <a:srgbClr val="000000"/>
                </a:solidFill>
                <a:effectLst/>
                <a:latin typeface="system-ui"/>
              </a:rPr>
              <a:t>4 </a:t>
            </a:r>
            <a:r>
              <a:rPr lang="en-US" b="0" i="0" dirty="0">
                <a:solidFill>
                  <a:srgbClr val="000000"/>
                </a:solidFill>
                <a:effectLst/>
                <a:latin typeface="system-ui"/>
              </a:rPr>
              <a:t>what is mankind that you are mindful of them,</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human beings that you care for them?</a:t>
            </a:r>
          </a:p>
          <a:p>
            <a:pPr algn="l"/>
            <a:r>
              <a:rPr lang="en-US" b="1" i="0" baseline="30000" dirty="0">
                <a:solidFill>
                  <a:srgbClr val="000000"/>
                </a:solidFill>
                <a:effectLst/>
                <a:latin typeface="system-ui"/>
              </a:rPr>
              <a:t>5 </a:t>
            </a:r>
            <a:r>
              <a:rPr lang="en-US" b="0" i="0" dirty="0">
                <a:solidFill>
                  <a:srgbClr val="000000"/>
                </a:solidFill>
                <a:effectLst/>
                <a:latin typeface="system-ui"/>
              </a:rPr>
              <a:t>You have made them a little lower than the angels</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and crowned them with glory and honor.</a:t>
            </a:r>
            <a:br>
              <a:rPr lang="en-US" b="0" i="0" dirty="0">
                <a:solidFill>
                  <a:srgbClr val="000000"/>
                </a:solidFill>
                <a:effectLst/>
                <a:latin typeface="system-ui"/>
              </a:rPr>
            </a:br>
            <a:r>
              <a:rPr lang="en-US" b="1" i="0" baseline="30000" dirty="0">
                <a:solidFill>
                  <a:srgbClr val="000000"/>
                </a:solidFill>
                <a:effectLst/>
                <a:latin typeface="system-ui"/>
              </a:rPr>
              <a:t>6 </a:t>
            </a:r>
            <a:r>
              <a:rPr lang="en-US" b="0" i="0" dirty="0">
                <a:solidFill>
                  <a:srgbClr val="000000"/>
                </a:solidFill>
                <a:effectLst/>
                <a:latin typeface="system-ui"/>
              </a:rPr>
              <a:t>You made them rulers over the works of your hands;</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you put everything under their feet (Psalm 8:3-6).</a:t>
            </a:r>
            <a:endParaRPr lang="en-US" dirty="0"/>
          </a:p>
          <a:p>
            <a:endParaRPr lang="en-US" dirty="0"/>
          </a:p>
        </p:txBody>
      </p:sp>
    </p:spTree>
    <p:extLst>
      <p:ext uri="{BB962C8B-B14F-4D97-AF65-F5344CB8AC3E}">
        <p14:creationId xmlns:p14="http://schemas.microsoft.com/office/powerpoint/2010/main" val="3922333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3B947-B2E7-E3AE-DEA3-FC4C4E8AE17B}"/>
              </a:ext>
            </a:extLst>
          </p:cNvPr>
          <p:cNvSpPr>
            <a:spLocks noGrp="1"/>
          </p:cNvSpPr>
          <p:nvPr>
            <p:ph type="title"/>
          </p:nvPr>
        </p:nvSpPr>
        <p:spPr/>
        <p:txBody>
          <a:bodyPr/>
          <a:lstStyle/>
          <a:p>
            <a:r>
              <a:rPr lang="en-US" dirty="0"/>
              <a:t>Elect Humanity</a:t>
            </a:r>
          </a:p>
        </p:txBody>
      </p:sp>
      <p:sp>
        <p:nvSpPr>
          <p:cNvPr id="3" name="Content Placeholder 2">
            <a:extLst>
              <a:ext uri="{FF2B5EF4-FFF2-40B4-BE49-F238E27FC236}">
                <a16:creationId xmlns:a16="http://schemas.microsoft.com/office/drawing/2014/main" id="{4CA7FF95-0C47-139E-6407-D4A65AF3C109}"/>
              </a:ext>
            </a:extLst>
          </p:cNvPr>
          <p:cNvSpPr>
            <a:spLocks noGrp="1"/>
          </p:cNvSpPr>
          <p:nvPr>
            <p:ph idx="1"/>
          </p:nvPr>
        </p:nvSpPr>
        <p:spPr/>
        <p:txBody>
          <a:bodyPr>
            <a:normAutofit lnSpcReduction="10000"/>
          </a:bodyPr>
          <a:lstStyle/>
          <a:p>
            <a:pPr algn="l"/>
            <a:r>
              <a:rPr lang="en-US" b="0" i="0" dirty="0">
                <a:solidFill>
                  <a:srgbClr val="000000"/>
                </a:solidFill>
                <a:effectLst/>
                <a:latin typeface="system-ui"/>
              </a:rPr>
              <a:t>And so from this one man, and he as good as dead, came descendants as numerous as the stars in the sky and as countless as the sand on the seashore.</a:t>
            </a:r>
          </a:p>
          <a:p>
            <a:pPr algn="l"/>
            <a:r>
              <a:rPr lang="en-US" b="1" i="0" baseline="30000" dirty="0">
                <a:solidFill>
                  <a:srgbClr val="000000"/>
                </a:solidFill>
                <a:effectLst/>
                <a:latin typeface="system-ui"/>
              </a:rPr>
              <a:t>13 </a:t>
            </a:r>
            <a:r>
              <a:rPr lang="en-US" b="0" i="0" dirty="0">
                <a:solidFill>
                  <a:srgbClr val="000000"/>
                </a:solidFill>
                <a:effectLst/>
                <a:latin typeface="system-ui"/>
              </a:rPr>
              <a:t>All these people were still living by faith when they died. They did not receive the things promised; they only saw them and welcomed them from a distance, admitting that they were foreigners and strangers on earth. </a:t>
            </a:r>
            <a:r>
              <a:rPr lang="en-US" b="1" i="0" baseline="30000" dirty="0">
                <a:solidFill>
                  <a:srgbClr val="000000"/>
                </a:solidFill>
                <a:effectLst/>
                <a:latin typeface="system-ui"/>
              </a:rPr>
              <a:t>14 </a:t>
            </a:r>
            <a:r>
              <a:rPr lang="en-US" b="0" i="0" dirty="0">
                <a:solidFill>
                  <a:srgbClr val="000000"/>
                </a:solidFill>
                <a:effectLst/>
                <a:latin typeface="system-ui"/>
              </a:rPr>
              <a:t>People who say such things show that they are looking for a country of their own. </a:t>
            </a:r>
            <a:r>
              <a:rPr lang="en-US" b="1" i="0" baseline="30000" dirty="0">
                <a:solidFill>
                  <a:srgbClr val="000000"/>
                </a:solidFill>
                <a:effectLst/>
                <a:latin typeface="system-ui"/>
              </a:rPr>
              <a:t>15 </a:t>
            </a:r>
            <a:r>
              <a:rPr lang="en-US" b="0" i="0" dirty="0">
                <a:solidFill>
                  <a:srgbClr val="000000"/>
                </a:solidFill>
                <a:effectLst/>
                <a:latin typeface="system-ui"/>
              </a:rPr>
              <a:t>If they had been thinking of the country they had left, they would have had opportunity to return. </a:t>
            </a:r>
            <a:r>
              <a:rPr lang="en-US" b="1" i="0" baseline="30000" dirty="0">
                <a:solidFill>
                  <a:srgbClr val="000000"/>
                </a:solidFill>
                <a:effectLst/>
                <a:latin typeface="system-ui"/>
              </a:rPr>
              <a:t>16 </a:t>
            </a:r>
            <a:r>
              <a:rPr lang="en-US" b="0" i="0" dirty="0">
                <a:solidFill>
                  <a:srgbClr val="000000"/>
                </a:solidFill>
                <a:effectLst/>
                <a:latin typeface="system-ui"/>
              </a:rPr>
              <a:t>Instead, they were longing for a better country—a heavenly one. Therefore God is not ashamed to be called their God, for he has prepared a city for them (Heb. 11:12-16).</a:t>
            </a:r>
          </a:p>
          <a:p>
            <a:endParaRPr lang="en-US" dirty="0"/>
          </a:p>
        </p:txBody>
      </p:sp>
    </p:spTree>
    <p:extLst>
      <p:ext uri="{BB962C8B-B14F-4D97-AF65-F5344CB8AC3E}">
        <p14:creationId xmlns:p14="http://schemas.microsoft.com/office/powerpoint/2010/main" val="193597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EE884-AD30-345F-2344-F390512EB046}"/>
              </a:ext>
            </a:extLst>
          </p:cNvPr>
          <p:cNvSpPr>
            <a:spLocks noGrp="1"/>
          </p:cNvSpPr>
          <p:nvPr>
            <p:ph type="title"/>
          </p:nvPr>
        </p:nvSpPr>
        <p:spPr/>
        <p:txBody>
          <a:bodyPr/>
          <a:lstStyle/>
          <a:p>
            <a:r>
              <a:rPr lang="en-US" dirty="0"/>
              <a:t>Elect Humanity</a:t>
            </a:r>
          </a:p>
        </p:txBody>
      </p:sp>
      <p:sp>
        <p:nvSpPr>
          <p:cNvPr id="3" name="Content Placeholder 2">
            <a:extLst>
              <a:ext uri="{FF2B5EF4-FFF2-40B4-BE49-F238E27FC236}">
                <a16:creationId xmlns:a16="http://schemas.microsoft.com/office/drawing/2014/main" id="{17424781-0BAF-3E28-33E6-3E25E3E49B97}"/>
              </a:ext>
            </a:extLst>
          </p:cNvPr>
          <p:cNvSpPr>
            <a:spLocks noGrp="1"/>
          </p:cNvSpPr>
          <p:nvPr>
            <p:ph idx="1"/>
          </p:nvPr>
        </p:nvSpPr>
        <p:spPr/>
        <p:txBody>
          <a:bodyPr>
            <a:normAutofit fontScale="92500" lnSpcReduction="10000"/>
          </a:bodyPr>
          <a:lstStyle/>
          <a:p>
            <a:r>
              <a:rPr lang="en-US" b="1" i="0" baseline="30000" dirty="0">
                <a:solidFill>
                  <a:srgbClr val="000000"/>
                </a:solidFill>
                <a:effectLst/>
                <a:latin typeface="system-ui"/>
              </a:rPr>
              <a:t>26 </a:t>
            </a:r>
            <a:r>
              <a:rPr lang="en-US" b="0" i="0" dirty="0">
                <a:solidFill>
                  <a:srgbClr val="000000"/>
                </a:solidFill>
                <a:effectLst/>
                <a:latin typeface="system-ui"/>
              </a:rPr>
              <a:t>From one man he made all the nations, that they should inhabit the whole earth; and he marked out their appointed times in history and the boundaries of their lands. </a:t>
            </a:r>
            <a:r>
              <a:rPr lang="en-US" b="1" i="0" baseline="30000" dirty="0">
                <a:solidFill>
                  <a:srgbClr val="000000"/>
                </a:solidFill>
                <a:effectLst/>
                <a:latin typeface="system-ui"/>
              </a:rPr>
              <a:t>27 </a:t>
            </a:r>
            <a:r>
              <a:rPr lang="en-US" b="0" i="0" dirty="0">
                <a:solidFill>
                  <a:srgbClr val="000000"/>
                </a:solidFill>
                <a:effectLst/>
                <a:latin typeface="system-ui"/>
              </a:rPr>
              <a:t>God did this so that they would seek him and perhaps reach out for him and find him, though he is not far from any one of us. </a:t>
            </a:r>
            <a:r>
              <a:rPr lang="en-US" b="1" i="0" baseline="30000" dirty="0">
                <a:solidFill>
                  <a:srgbClr val="000000"/>
                </a:solidFill>
                <a:effectLst/>
                <a:latin typeface="system-ui"/>
              </a:rPr>
              <a:t>28 </a:t>
            </a:r>
            <a:r>
              <a:rPr lang="en-US" b="0" i="0" dirty="0">
                <a:solidFill>
                  <a:srgbClr val="000000"/>
                </a:solidFill>
                <a:effectLst/>
                <a:latin typeface="system-ui"/>
              </a:rPr>
              <a:t>‘For in him we live and move and have our being.’ As some of your own poets have said, ‘We are his offspring’ (Acts 17:26-28).</a:t>
            </a:r>
          </a:p>
          <a:p>
            <a:endParaRPr lang="en-US" dirty="0">
              <a:solidFill>
                <a:srgbClr val="000000"/>
              </a:solidFill>
              <a:latin typeface="system-ui"/>
            </a:endParaRPr>
          </a:p>
          <a:p>
            <a:r>
              <a:rPr lang="en-US" b="0" i="0" dirty="0">
                <a:solidFill>
                  <a:srgbClr val="000000"/>
                </a:solidFill>
                <a:effectLst/>
                <a:latin typeface="system-ui"/>
              </a:rPr>
              <a:t>The first man was of the dust of the earth; the second man is of heaven. </a:t>
            </a:r>
            <a:r>
              <a:rPr lang="en-US" b="1" i="0" baseline="30000" dirty="0">
                <a:solidFill>
                  <a:srgbClr val="000000"/>
                </a:solidFill>
                <a:effectLst/>
                <a:latin typeface="system-ui"/>
              </a:rPr>
              <a:t>48 </a:t>
            </a:r>
            <a:r>
              <a:rPr lang="en-US" b="0" i="0" dirty="0">
                <a:solidFill>
                  <a:srgbClr val="000000"/>
                </a:solidFill>
                <a:effectLst/>
                <a:latin typeface="system-ui"/>
              </a:rPr>
              <a:t>As was the earthly man, so are those who are of the earth; and as is the heavenly man, so also are those who are of heaven. </a:t>
            </a:r>
            <a:r>
              <a:rPr lang="en-US" b="1" i="0" baseline="30000" dirty="0">
                <a:solidFill>
                  <a:srgbClr val="000000"/>
                </a:solidFill>
                <a:effectLst/>
                <a:latin typeface="system-ui"/>
              </a:rPr>
              <a:t>49 </a:t>
            </a:r>
            <a:r>
              <a:rPr lang="en-US" b="0" i="0" dirty="0">
                <a:solidFill>
                  <a:srgbClr val="000000"/>
                </a:solidFill>
                <a:effectLst/>
                <a:latin typeface="system-ui"/>
              </a:rPr>
              <a:t>And just as we have borne the image of the earthly man, so shall we bear the image of the heavenly man (1 Cor. 15:48-49).</a:t>
            </a:r>
            <a:endParaRPr lang="en-US" dirty="0"/>
          </a:p>
        </p:txBody>
      </p:sp>
    </p:spTree>
    <p:extLst>
      <p:ext uri="{BB962C8B-B14F-4D97-AF65-F5344CB8AC3E}">
        <p14:creationId xmlns:p14="http://schemas.microsoft.com/office/powerpoint/2010/main" val="619378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4CDD9-EF53-8A35-75D4-9C0A89B218B2}"/>
              </a:ext>
            </a:extLst>
          </p:cNvPr>
          <p:cNvSpPr>
            <a:spLocks noGrp="1"/>
          </p:cNvSpPr>
          <p:nvPr>
            <p:ph type="title"/>
          </p:nvPr>
        </p:nvSpPr>
        <p:spPr/>
        <p:txBody>
          <a:bodyPr/>
          <a:lstStyle/>
          <a:p>
            <a:r>
              <a:rPr lang="en-US" dirty="0"/>
              <a:t>Bondage of the Will</a:t>
            </a:r>
          </a:p>
        </p:txBody>
      </p:sp>
      <p:sp>
        <p:nvSpPr>
          <p:cNvPr id="3" name="Content Placeholder 2">
            <a:extLst>
              <a:ext uri="{FF2B5EF4-FFF2-40B4-BE49-F238E27FC236}">
                <a16:creationId xmlns:a16="http://schemas.microsoft.com/office/drawing/2014/main" id="{7D5CBB48-43A3-8A00-5AB0-F7C30ADB52CC}"/>
              </a:ext>
            </a:extLst>
          </p:cNvPr>
          <p:cNvSpPr>
            <a:spLocks noGrp="1"/>
          </p:cNvSpPr>
          <p:nvPr>
            <p:ph idx="1"/>
          </p:nvPr>
        </p:nvSpPr>
        <p:spPr/>
        <p:txBody>
          <a:bodyPr/>
          <a:lstStyle/>
          <a:p>
            <a:r>
              <a:rPr lang="en-US" b="1" i="0" baseline="30000" dirty="0">
                <a:solidFill>
                  <a:srgbClr val="000000"/>
                </a:solidFill>
                <a:effectLst/>
                <a:latin typeface="system-ui"/>
              </a:rPr>
              <a:t>14 </a:t>
            </a:r>
            <a:r>
              <a:rPr lang="en-US" b="0" i="0" dirty="0">
                <a:solidFill>
                  <a:srgbClr val="000000"/>
                </a:solidFill>
                <a:effectLst/>
                <a:latin typeface="system-ui"/>
              </a:rPr>
              <a:t>We know that the law is spiritual; but I am unspiritual, sold as a slave to sin. </a:t>
            </a:r>
            <a:r>
              <a:rPr lang="en-US" b="1" i="0" baseline="30000" dirty="0">
                <a:solidFill>
                  <a:srgbClr val="000000"/>
                </a:solidFill>
                <a:effectLst/>
                <a:latin typeface="system-ui"/>
              </a:rPr>
              <a:t>15 </a:t>
            </a:r>
            <a:r>
              <a:rPr lang="en-US" b="0" i="0" dirty="0">
                <a:solidFill>
                  <a:srgbClr val="000000"/>
                </a:solidFill>
                <a:effectLst/>
                <a:latin typeface="system-ui"/>
              </a:rPr>
              <a:t>I do not understand what I do. For what I want to do I do not do, but what I hate I do. </a:t>
            </a:r>
            <a:r>
              <a:rPr lang="en-US" b="1" i="0" baseline="30000" dirty="0">
                <a:solidFill>
                  <a:srgbClr val="000000"/>
                </a:solidFill>
                <a:effectLst/>
                <a:latin typeface="system-ui"/>
              </a:rPr>
              <a:t>16 </a:t>
            </a:r>
            <a:r>
              <a:rPr lang="en-US" b="0" i="0" dirty="0">
                <a:solidFill>
                  <a:srgbClr val="000000"/>
                </a:solidFill>
                <a:effectLst/>
                <a:latin typeface="system-ui"/>
              </a:rPr>
              <a:t>And if I do what I do not want to do, I agree that the law is good…   </a:t>
            </a:r>
            <a:r>
              <a:rPr lang="en-US" b="1" i="0" baseline="30000" dirty="0">
                <a:solidFill>
                  <a:srgbClr val="000000"/>
                </a:solidFill>
                <a:effectLst/>
                <a:latin typeface="system-ui"/>
              </a:rPr>
              <a:t>21 </a:t>
            </a:r>
            <a:r>
              <a:rPr lang="en-US" b="0" i="0" dirty="0">
                <a:solidFill>
                  <a:srgbClr val="000000"/>
                </a:solidFill>
                <a:effectLst/>
                <a:latin typeface="system-ui"/>
              </a:rPr>
              <a:t>So I find this law at work: Although I want to do good, evil is right there with me. </a:t>
            </a:r>
            <a:r>
              <a:rPr lang="en-US" b="1" i="0" baseline="30000" dirty="0">
                <a:solidFill>
                  <a:srgbClr val="000000"/>
                </a:solidFill>
                <a:effectLst/>
                <a:latin typeface="system-ui"/>
              </a:rPr>
              <a:t>22 </a:t>
            </a:r>
            <a:r>
              <a:rPr lang="en-US" b="0" i="0" dirty="0">
                <a:solidFill>
                  <a:srgbClr val="000000"/>
                </a:solidFill>
                <a:effectLst/>
                <a:latin typeface="system-ui"/>
              </a:rPr>
              <a:t>For in my inner being I delight in God’s law; </a:t>
            </a:r>
            <a:r>
              <a:rPr lang="en-US" b="1" i="0" baseline="30000" dirty="0">
                <a:solidFill>
                  <a:srgbClr val="000000"/>
                </a:solidFill>
                <a:effectLst/>
                <a:latin typeface="system-ui"/>
              </a:rPr>
              <a:t>23 </a:t>
            </a:r>
            <a:r>
              <a:rPr lang="en-US" b="0" i="0" dirty="0">
                <a:solidFill>
                  <a:srgbClr val="000000"/>
                </a:solidFill>
                <a:effectLst/>
                <a:latin typeface="system-ui"/>
              </a:rPr>
              <a:t>but I see another law at work in me, waging war against the law of my mind and making me a prisoner of the law of sin at work within me. </a:t>
            </a:r>
            <a:r>
              <a:rPr lang="en-US" b="1" i="0" baseline="30000" dirty="0">
                <a:solidFill>
                  <a:srgbClr val="000000"/>
                </a:solidFill>
                <a:effectLst/>
                <a:latin typeface="system-ui"/>
              </a:rPr>
              <a:t>24 </a:t>
            </a:r>
            <a:r>
              <a:rPr lang="en-US" b="0" i="0" dirty="0">
                <a:solidFill>
                  <a:srgbClr val="000000"/>
                </a:solidFill>
                <a:effectLst/>
                <a:latin typeface="system-ui"/>
              </a:rPr>
              <a:t>What a wretched man I am! Who will rescue me from this body that is subject to death? </a:t>
            </a:r>
            <a:r>
              <a:rPr lang="en-US" b="1" i="0" baseline="30000" dirty="0">
                <a:solidFill>
                  <a:srgbClr val="000000"/>
                </a:solidFill>
                <a:effectLst/>
                <a:latin typeface="system-ui"/>
              </a:rPr>
              <a:t>25 </a:t>
            </a:r>
            <a:r>
              <a:rPr lang="en-US" b="0" i="0" dirty="0">
                <a:solidFill>
                  <a:srgbClr val="000000"/>
                </a:solidFill>
                <a:effectLst/>
                <a:latin typeface="system-ui"/>
              </a:rPr>
              <a:t>Thanks be to God, who delivers me through Jesus Christ our Lord!</a:t>
            </a:r>
            <a:endParaRPr lang="en-US" dirty="0"/>
          </a:p>
          <a:p>
            <a:endParaRPr lang="en-US" dirty="0"/>
          </a:p>
        </p:txBody>
      </p:sp>
    </p:spTree>
    <p:extLst>
      <p:ext uri="{BB962C8B-B14F-4D97-AF65-F5344CB8AC3E}">
        <p14:creationId xmlns:p14="http://schemas.microsoft.com/office/powerpoint/2010/main" val="2558231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F3F1-0592-327F-3970-8FBE3E19488B}"/>
              </a:ext>
            </a:extLst>
          </p:cNvPr>
          <p:cNvSpPr>
            <a:spLocks noGrp="1"/>
          </p:cNvSpPr>
          <p:nvPr>
            <p:ph type="title"/>
          </p:nvPr>
        </p:nvSpPr>
        <p:spPr/>
        <p:txBody>
          <a:bodyPr/>
          <a:lstStyle/>
          <a:p>
            <a:r>
              <a:rPr lang="en-US" dirty="0"/>
              <a:t>Prevenient Grace</a:t>
            </a:r>
          </a:p>
        </p:txBody>
      </p:sp>
      <p:sp>
        <p:nvSpPr>
          <p:cNvPr id="3" name="Content Placeholder 2">
            <a:extLst>
              <a:ext uri="{FF2B5EF4-FFF2-40B4-BE49-F238E27FC236}">
                <a16:creationId xmlns:a16="http://schemas.microsoft.com/office/drawing/2014/main" id="{0E072453-4506-94AC-9F31-20B0844D6159}"/>
              </a:ext>
            </a:extLst>
          </p:cNvPr>
          <p:cNvSpPr>
            <a:spLocks noGrp="1"/>
          </p:cNvSpPr>
          <p:nvPr>
            <p:ph idx="1"/>
          </p:nvPr>
        </p:nvSpPr>
        <p:spPr/>
        <p:txBody>
          <a:bodyPr/>
          <a:lstStyle/>
          <a:p>
            <a:pPr algn="l"/>
            <a:r>
              <a:rPr lang="en-US" b="0" i="0" dirty="0">
                <a:solidFill>
                  <a:srgbClr val="000000"/>
                </a:solidFill>
                <a:effectLst/>
                <a:latin typeface="system-ui"/>
              </a:rPr>
              <a:t>And he made from one man every nation of mankind to live on all the face of the earth, having determined allotted periods (Kairos) and the boundaries of their dwelling place, </a:t>
            </a:r>
            <a:r>
              <a:rPr lang="en-US" b="1" i="0" baseline="30000" dirty="0">
                <a:solidFill>
                  <a:srgbClr val="000000"/>
                </a:solidFill>
                <a:effectLst/>
                <a:latin typeface="system-ui"/>
              </a:rPr>
              <a:t>27 </a:t>
            </a:r>
            <a:r>
              <a:rPr lang="en-US" b="0" i="0" dirty="0">
                <a:solidFill>
                  <a:srgbClr val="000000"/>
                </a:solidFill>
                <a:effectLst/>
                <a:latin typeface="system-ui"/>
              </a:rPr>
              <a:t>that they should seek God, and perhaps feel their way toward him and find him. Yet he is actually not far from each one of us, </a:t>
            </a:r>
            <a:r>
              <a:rPr lang="en-US" b="1" i="0" baseline="30000" dirty="0">
                <a:solidFill>
                  <a:srgbClr val="000000"/>
                </a:solidFill>
                <a:effectLst/>
                <a:latin typeface="system-ui"/>
              </a:rPr>
              <a:t>28 </a:t>
            </a:r>
            <a:r>
              <a:rPr lang="en-US" b="0" i="0" dirty="0">
                <a:solidFill>
                  <a:srgbClr val="000000"/>
                </a:solidFill>
                <a:effectLst/>
                <a:latin typeface="system-ui"/>
              </a:rPr>
              <a:t>for</a:t>
            </a:r>
          </a:p>
          <a:p>
            <a:pPr algn="l"/>
            <a:r>
              <a:rPr lang="en-US" b="0" i="0" dirty="0">
                <a:solidFill>
                  <a:srgbClr val="000000"/>
                </a:solidFill>
                <a:effectLst/>
                <a:latin typeface="system-ui"/>
              </a:rPr>
              <a:t>“‘In him we live and move and have our being’;</a:t>
            </a:r>
          </a:p>
          <a:p>
            <a:pPr algn="l"/>
            <a:r>
              <a:rPr lang="en-US" b="0" i="0" dirty="0">
                <a:solidFill>
                  <a:srgbClr val="000000"/>
                </a:solidFill>
                <a:effectLst/>
                <a:latin typeface="system-ui"/>
              </a:rPr>
              <a:t>as even some of your own poets have said,</a:t>
            </a:r>
          </a:p>
          <a:p>
            <a:pPr algn="l"/>
            <a:r>
              <a:rPr lang="en-US" b="0" i="0" dirty="0">
                <a:solidFill>
                  <a:srgbClr val="000000"/>
                </a:solidFill>
                <a:effectLst/>
                <a:latin typeface="system-ui"/>
              </a:rPr>
              <a:t>“‘For we are indeed his offspring.’ (Acts 17:26-28).</a:t>
            </a:r>
          </a:p>
          <a:p>
            <a:endParaRPr lang="en-US" dirty="0"/>
          </a:p>
        </p:txBody>
      </p:sp>
    </p:spTree>
    <p:extLst>
      <p:ext uri="{BB962C8B-B14F-4D97-AF65-F5344CB8AC3E}">
        <p14:creationId xmlns:p14="http://schemas.microsoft.com/office/powerpoint/2010/main" val="3971438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084A3-D973-71B6-9D1C-17252C0696DB}"/>
              </a:ext>
            </a:extLst>
          </p:cNvPr>
          <p:cNvSpPr>
            <a:spLocks noGrp="1"/>
          </p:cNvSpPr>
          <p:nvPr>
            <p:ph type="title"/>
          </p:nvPr>
        </p:nvSpPr>
        <p:spPr/>
        <p:txBody>
          <a:bodyPr/>
          <a:lstStyle/>
          <a:p>
            <a:r>
              <a:rPr lang="en-US" dirty="0"/>
              <a:t>Justification by grace through faith</a:t>
            </a:r>
          </a:p>
        </p:txBody>
      </p:sp>
      <p:sp>
        <p:nvSpPr>
          <p:cNvPr id="3" name="Content Placeholder 2">
            <a:extLst>
              <a:ext uri="{FF2B5EF4-FFF2-40B4-BE49-F238E27FC236}">
                <a16:creationId xmlns:a16="http://schemas.microsoft.com/office/drawing/2014/main" id="{719F57AA-AAF7-4C35-581C-24DE41AA0331}"/>
              </a:ext>
            </a:extLst>
          </p:cNvPr>
          <p:cNvSpPr>
            <a:spLocks noGrp="1"/>
          </p:cNvSpPr>
          <p:nvPr>
            <p:ph sz="half" idx="1"/>
          </p:nvPr>
        </p:nvSpPr>
        <p:spPr/>
        <p:txBody>
          <a:bodyPr>
            <a:normAutofit lnSpcReduction="10000"/>
          </a:bodyPr>
          <a:lstStyle/>
          <a:p>
            <a:r>
              <a:rPr lang="en-US" b="0" i="0" dirty="0">
                <a:solidFill>
                  <a:srgbClr val="000000"/>
                </a:solidFill>
                <a:effectLst/>
                <a:latin typeface="system-ui"/>
              </a:rPr>
              <a:t>Therefore, since we have been justified through faith, we have peace with God through our Lord Jesus Christ, </a:t>
            </a:r>
            <a:r>
              <a:rPr lang="en-US" b="1" i="0" baseline="30000" dirty="0">
                <a:solidFill>
                  <a:srgbClr val="000000"/>
                </a:solidFill>
                <a:effectLst/>
                <a:latin typeface="system-ui"/>
              </a:rPr>
              <a:t>2 </a:t>
            </a:r>
            <a:r>
              <a:rPr lang="en-US" b="0" i="0" dirty="0">
                <a:solidFill>
                  <a:srgbClr val="000000"/>
                </a:solidFill>
                <a:effectLst/>
                <a:latin typeface="system-ui"/>
              </a:rPr>
              <a:t>through whom we have gained access by faith into this grace in which we now stand. And we boast in the hope of the glory of God (Rom. 5:1).</a:t>
            </a:r>
            <a:endParaRPr lang="en-US" dirty="0"/>
          </a:p>
        </p:txBody>
      </p:sp>
      <p:sp>
        <p:nvSpPr>
          <p:cNvPr id="4" name="Content Placeholder 3">
            <a:extLst>
              <a:ext uri="{FF2B5EF4-FFF2-40B4-BE49-F238E27FC236}">
                <a16:creationId xmlns:a16="http://schemas.microsoft.com/office/drawing/2014/main" id="{824E01C8-6285-CE7B-4E88-E62E064C1969}"/>
              </a:ext>
            </a:extLst>
          </p:cNvPr>
          <p:cNvSpPr>
            <a:spLocks noGrp="1"/>
          </p:cNvSpPr>
          <p:nvPr>
            <p:ph sz="half" idx="2"/>
          </p:nvPr>
        </p:nvSpPr>
        <p:spPr/>
        <p:txBody>
          <a:bodyPr>
            <a:normAutofit lnSpcReduction="10000"/>
          </a:bodyPr>
          <a:lstStyle/>
          <a:p>
            <a:r>
              <a:rPr lang="en-US" dirty="0"/>
              <a:t>Catholic – </a:t>
            </a:r>
          </a:p>
          <a:p>
            <a:r>
              <a:rPr lang="en-US" dirty="0"/>
              <a:t>Accepted of God by grace through faith but justification is fulfilled in our graced growth in righteousness by works.</a:t>
            </a:r>
          </a:p>
          <a:p>
            <a:endParaRPr lang="en-US" dirty="0"/>
          </a:p>
          <a:p>
            <a:r>
              <a:rPr lang="en-US" dirty="0"/>
              <a:t>Luther – accepted by grace through faith alone.</a:t>
            </a:r>
          </a:p>
          <a:p>
            <a:endParaRPr lang="en-US" dirty="0"/>
          </a:p>
          <a:p>
            <a:r>
              <a:rPr lang="en-US" dirty="0"/>
              <a:t>Diet of Regensburg (1541)</a:t>
            </a:r>
          </a:p>
        </p:txBody>
      </p:sp>
    </p:spTree>
    <p:extLst>
      <p:ext uri="{BB962C8B-B14F-4D97-AF65-F5344CB8AC3E}">
        <p14:creationId xmlns:p14="http://schemas.microsoft.com/office/powerpoint/2010/main" val="2054923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32544-E13A-6375-C0A8-2CE4318745C2}"/>
              </a:ext>
            </a:extLst>
          </p:cNvPr>
          <p:cNvSpPr>
            <a:spLocks noGrp="1"/>
          </p:cNvSpPr>
          <p:nvPr>
            <p:ph type="title"/>
          </p:nvPr>
        </p:nvSpPr>
        <p:spPr>
          <a:xfrm>
            <a:off x="838200" y="365125"/>
            <a:ext cx="10515600" cy="1128009"/>
          </a:xfrm>
        </p:spPr>
        <p:txBody>
          <a:bodyPr>
            <a:normAutofit/>
          </a:bodyPr>
          <a:lstStyle/>
          <a:p>
            <a:r>
              <a:rPr lang="en-US" sz="4000" dirty="0"/>
              <a:t>Joint Declaration on the doctrine of Justification</a:t>
            </a:r>
          </a:p>
        </p:txBody>
      </p:sp>
      <p:sp>
        <p:nvSpPr>
          <p:cNvPr id="3" name="Content Placeholder 2">
            <a:extLst>
              <a:ext uri="{FF2B5EF4-FFF2-40B4-BE49-F238E27FC236}">
                <a16:creationId xmlns:a16="http://schemas.microsoft.com/office/drawing/2014/main" id="{02FE8013-2275-CAA4-A564-03627AA032D7}"/>
              </a:ext>
            </a:extLst>
          </p:cNvPr>
          <p:cNvSpPr>
            <a:spLocks noGrp="1"/>
          </p:cNvSpPr>
          <p:nvPr>
            <p:ph sz="half" idx="1"/>
          </p:nvPr>
        </p:nvSpPr>
        <p:spPr>
          <a:xfrm>
            <a:off x="838200" y="1678329"/>
            <a:ext cx="5181600" cy="4814545"/>
          </a:xfrm>
        </p:spPr>
        <p:txBody>
          <a:bodyPr>
            <a:normAutofit fontScale="85000" lnSpcReduction="20000"/>
          </a:bodyPr>
          <a:lstStyle/>
          <a:p>
            <a:r>
              <a:rPr lang="en-US" dirty="0"/>
              <a:t>“In faith we together hold the conviction that justification is the work of the triune God. The Father sent his Son into the world to save sinners. The foundation and presupposition of justification is the incarnation, death, and resurrection of Christ. Justification thus means that Christ himself is our righteousness, in which we share through the Holy Spirit in accord with the will of the Father. Together we confess: By grace alone, in faith in Christ’s saving work and not because of any merit on our part, we are accepted by God and receive the Holy Spirit, who renews our hearts while equipping and calling us to good work” (#15).</a:t>
            </a:r>
          </a:p>
        </p:txBody>
      </p:sp>
      <p:pic>
        <p:nvPicPr>
          <p:cNvPr id="6" name="Content Placeholder 5" descr="A blue and white cover of a book&#10;&#10;Description automatically generated">
            <a:extLst>
              <a:ext uri="{FF2B5EF4-FFF2-40B4-BE49-F238E27FC236}">
                <a16:creationId xmlns:a16="http://schemas.microsoft.com/office/drawing/2014/main" id="{F61879D1-6480-FD2E-1B3B-B9CB23D3DBF6}"/>
              </a:ext>
            </a:extLst>
          </p:cNvPr>
          <p:cNvPicPr>
            <a:picLocks noGrp="1" noChangeAspect="1"/>
          </p:cNvPicPr>
          <p:nvPr>
            <p:ph sz="half" idx="2"/>
          </p:nvPr>
        </p:nvPicPr>
        <p:blipFill>
          <a:blip r:embed="rId2"/>
          <a:stretch>
            <a:fillRect/>
          </a:stretch>
        </p:blipFill>
        <p:spPr>
          <a:xfrm>
            <a:off x="7313621" y="1622392"/>
            <a:ext cx="3138318" cy="4710943"/>
          </a:xfrm>
        </p:spPr>
      </p:pic>
    </p:spTree>
    <p:extLst>
      <p:ext uri="{BB962C8B-B14F-4D97-AF65-F5344CB8AC3E}">
        <p14:creationId xmlns:p14="http://schemas.microsoft.com/office/powerpoint/2010/main" val="1956430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66FD9-04B5-3BF7-7D32-547DE37422F6}"/>
              </a:ext>
            </a:extLst>
          </p:cNvPr>
          <p:cNvSpPr>
            <a:spLocks noGrp="1"/>
          </p:cNvSpPr>
          <p:nvPr>
            <p:ph type="title"/>
          </p:nvPr>
        </p:nvSpPr>
        <p:spPr/>
        <p:txBody>
          <a:bodyPr/>
          <a:lstStyle/>
          <a:p>
            <a:r>
              <a:rPr lang="en-US" dirty="0"/>
              <a:t>Paul: Faith alone</a:t>
            </a:r>
          </a:p>
        </p:txBody>
      </p:sp>
      <p:sp>
        <p:nvSpPr>
          <p:cNvPr id="5" name="Content Placeholder 4">
            <a:extLst>
              <a:ext uri="{FF2B5EF4-FFF2-40B4-BE49-F238E27FC236}">
                <a16:creationId xmlns:a16="http://schemas.microsoft.com/office/drawing/2014/main" id="{21962B72-FC9A-E7A7-F907-34674BD226BB}"/>
              </a:ext>
            </a:extLst>
          </p:cNvPr>
          <p:cNvSpPr>
            <a:spLocks noGrp="1"/>
          </p:cNvSpPr>
          <p:nvPr>
            <p:ph idx="1"/>
          </p:nvPr>
        </p:nvSpPr>
        <p:spPr/>
        <p:txBody>
          <a:bodyPr/>
          <a:lstStyle/>
          <a:p>
            <a:pPr algn="l"/>
            <a:r>
              <a:rPr lang="en-US" b="0" i="0" dirty="0">
                <a:solidFill>
                  <a:srgbClr val="000000"/>
                </a:solidFill>
                <a:effectLst/>
                <a:latin typeface="system-ui"/>
              </a:rPr>
              <a:t>If, in fact, Abraham was justified by works, he had something to boast about—but not before God. </a:t>
            </a:r>
            <a:r>
              <a:rPr lang="en-US" b="1" i="0" baseline="30000" dirty="0">
                <a:solidFill>
                  <a:srgbClr val="000000"/>
                </a:solidFill>
                <a:effectLst/>
                <a:latin typeface="system-ui"/>
              </a:rPr>
              <a:t>3 </a:t>
            </a:r>
            <a:r>
              <a:rPr lang="en-US" b="0" i="0" dirty="0">
                <a:solidFill>
                  <a:srgbClr val="000000"/>
                </a:solidFill>
                <a:effectLst/>
                <a:latin typeface="system-ui"/>
              </a:rPr>
              <a:t>What does Scripture say? “Abraham believed God, and it was credited to him as righteousness.”</a:t>
            </a:r>
          </a:p>
          <a:p>
            <a:pPr algn="l"/>
            <a:r>
              <a:rPr lang="en-US" b="1" i="0" baseline="30000" dirty="0">
                <a:solidFill>
                  <a:srgbClr val="000000"/>
                </a:solidFill>
                <a:effectLst/>
                <a:latin typeface="system-ui"/>
              </a:rPr>
              <a:t>4 </a:t>
            </a:r>
            <a:r>
              <a:rPr lang="en-US" b="0" i="0" dirty="0">
                <a:solidFill>
                  <a:srgbClr val="000000"/>
                </a:solidFill>
                <a:effectLst/>
                <a:latin typeface="system-ui"/>
              </a:rPr>
              <a:t>Now to the one who works, wages are not credited as a gift but as an obligation. </a:t>
            </a:r>
            <a:r>
              <a:rPr lang="en-US" b="1" i="0" baseline="30000" dirty="0">
                <a:solidFill>
                  <a:srgbClr val="000000"/>
                </a:solidFill>
                <a:effectLst/>
                <a:latin typeface="system-ui"/>
              </a:rPr>
              <a:t>5 </a:t>
            </a:r>
            <a:r>
              <a:rPr lang="en-US" b="0" i="0" dirty="0">
                <a:solidFill>
                  <a:srgbClr val="000000"/>
                </a:solidFill>
                <a:effectLst/>
                <a:latin typeface="system-ui"/>
              </a:rPr>
              <a:t>However, to the one who does not work but trusts God who justifies the ungodly, their faith is credited as righteousness (</a:t>
            </a:r>
            <a:r>
              <a:rPr lang="en-US" dirty="0">
                <a:solidFill>
                  <a:srgbClr val="000000"/>
                </a:solidFill>
                <a:latin typeface="system-ui"/>
              </a:rPr>
              <a:t>Rom. 4:1-4).</a:t>
            </a:r>
            <a:endParaRPr lang="en-US" b="0" i="0" dirty="0">
              <a:solidFill>
                <a:srgbClr val="000000"/>
              </a:solidFill>
              <a:effectLst/>
              <a:latin typeface="system-ui"/>
            </a:endParaRPr>
          </a:p>
        </p:txBody>
      </p:sp>
    </p:spTree>
    <p:extLst>
      <p:ext uri="{BB962C8B-B14F-4D97-AF65-F5344CB8AC3E}">
        <p14:creationId xmlns:p14="http://schemas.microsoft.com/office/powerpoint/2010/main" val="410444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1A25-543F-4F81-D463-8625519C1E56}"/>
              </a:ext>
            </a:extLst>
          </p:cNvPr>
          <p:cNvSpPr>
            <a:spLocks noGrp="1"/>
          </p:cNvSpPr>
          <p:nvPr>
            <p:ph type="title"/>
          </p:nvPr>
        </p:nvSpPr>
        <p:spPr/>
        <p:txBody>
          <a:bodyPr/>
          <a:lstStyle/>
          <a:p>
            <a:r>
              <a:rPr lang="en-US" dirty="0"/>
              <a:t>James: By faith and works</a:t>
            </a:r>
          </a:p>
        </p:txBody>
      </p:sp>
      <p:sp>
        <p:nvSpPr>
          <p:cNvPr id="3" name="Content Placeholder 2">
            <a:extLst>
              <a:ext uri="{FF2B5EF4-FFF2-40B4-BE49-F238E27FC236}">
                <a16:creationId xmlns:a16="http://schemas.microsoft.com/office/drawing/2014/main" id="{2E5A4533-E6C4-7DD6-EF18-F8B932920F7A}"/>
              </a:ext>
            </a:extLst>
          </p:cNvPr>
          <p:cNvSpPr>
            <a:spLocks noGrp="1"/>
          </p:cNvSpPr>
          <p:nvPr>
            <p:ph sz="half" idx="1"/>
          </p:nvPr>
        </p:nvSpPr>
        <p:spPr/>
        <p:txBody>
          <a:bodyPr>
            <a:normAutofit fontScale="92500" lnSpcReduction="10000"/>
          </a:bodyPr>
          <a:lstStyle/>
          <a:p>
            <a:r>
              <a:rPr lang="en-US" b="0" i="0" dirty="0">
                <a:solidFill>
                  <a:srgbClr val="000000"/>
                </a:solidFill>
                <a:effectLst/>
                <a:latin typeface="system-ui"/>
              </a:rPr>
              <a:t>What good is it, my brothers and sisters, if someone claims to have faith but has no deeds? Can such faith save them? (James 2:14).</a:t>
            </a:r>
          </a:p>
          <a:p>
            <a:pPr algn="l"/>
            <a:r>
              <a:rPr lang="en-US" b="0" i="0" dirty="0">
                <a:solidFill>
                  <a:srgbClr val="000000"/>
                </a:solidFill>
                <a:effectLst/>
                <a:latin typeface="system-ui"/>
              </a:rPr>
              <a:t>But someone will say, “You have faith; I have deeds.” Show me your faith without deeds, and I will show you my faith by my deeds. </a:t>
            </a:r>
            <a:r>
              <a:rPr lang="en-US" b="1" i="0" baseline="30000" dirty="0">
                <a:solidFill>
                  <a:srgbClr val="000000"/>
                </a:solidFill>
                <a:effectLst/>
                <a:latin typeface="system-ui"/>
              </a:rPr>
              <a:t>19 </a:t>
            </a:r>
            <a:r>
              <a:rPr lang="en-US" b="0" i="0" dirty="0">
                <a:solidFill>
                  <a:srgbClr val="000000"/>
                </a:solidFill>
                <a:effectLst/>
                <a:latin typeface="system-ui"/>
              </a:rPr>
              <a:t>You believe that there is one God. Good! Even the demons believe that—and shudder (James 2:18-19).</a:t>
            </a:r>
          </a:p>
          <a:p>
            <a:endParaRPr lang="en-US" dirty="0"/>
          </a:p>
        </p:txBody>
      </p:sp>
      <p:sp>
        <p:nvSpPr>
          <p:cNvPr id="4" name="Content Placeholder 3">
            <a:extLst>
              <a:ext uri="{FF2B5EF4-FFF2-40B4-BE49-F238E27FC236}">
                <a16:creationId xmlns:a16="http://schemas.microsoft.com/office/drawing/2014/main" id="{74DAAE6C-E523-1453-DB6B-98F6AD69594E}"/>
              </a:ext>
            </a:extLst>
          </p:cNvPr>
          <p:cNvSpPr>
            <a:spLocks noGrp="1"/>
          </p:cNvSpPr>
          <p:nvPr>
            <p:ph sz="half" idx="2"/>
          </p:nvPr>
        </p:nvSpPr>
        <p:spPr/>
        <p:txBody>
          <a:bodyPr>
            <a:normAutofit fontScale="92500" lnSpcReduction="10000"/>
          </a:bodyPr>
          <a:lstStyle/>
          <a:p>
            <a:r>
              <a:rPr lang="en-US" b="0" i="0" dirty="0">
                <a:solidFill>
                  <a:srgbClr val="000000"/>
                </a:solidFill>
                <a:effectLst/>
                <a:latin typeface="system-ui"/>
              </a:rPr>
              <a:t>And the scripture was fulfilled that says, “Abraham believed God, and it was credited to him as righteousness,” and he was called God’s friend. </a:t>
            </a:r>
            <a:r>
              <a:rPr lang="en-US" b="1" i="0" baseline="30000" dirty="0">
                <a:solidFill>
                  <a:srgbClr val="000000"/>
                </a:solidFill>
                <a:effectLst/>
                <a:latin typeface="system-ui"/>
              </a:rPr>
              <a:t>24 </a:t>
            </a:r>
            <a:r>
              <a:rPr lang="en-US" b="0" i="0" dirty="0">
                <a:solidFill>
                  <a:srgbClr val="000000"/>
                </a:solidFill>
                <a:effectLst/>
                <a:latin typeface="system-ui"/>
              </a:rPr>
              <a:t>You see that a person is considered righteous by what they do and not by faith alone (James 2:23-24).</a:t>
            </a:r>
          </a:p>
          <a:p>
            <a:r>
              <a:rPr lang="en-US" b="0" i="0" dirty="0">
                <a:solidFill>
                  <a:srgbClr val="000000"/>
                </a:solidFill>
                <a:effectLst/>
                <a:latin typeface="system-ui"/>
              </a:rPr>
              <a:t>He chose to give us birth through the word of truth, that we might be a kind of </a:t>
            </a:r>
            <a:r>
              <a:rPr lang="en-US" b="0" i="0" dirty="0" err="1">
                <a:solidFill>
                  <a:srgbClr val="000000"/>
                </a:solidFill>
                <a:effectLst/>
                <a:latin typeface="system-ui"/>
              </a:rPr>
              <a:t>firstfruits</a:t>
            </a:r>
            <a:r>
              <a:rPr lang="en-US" b="0" i="0" dirty="0">
                <a:solidFill>
                  <a:srgbClr val="000000"/>
                </a:solidFill>
                <a:effectLst/>
                <a:latin typeface="system-ui"/>
              </a:rPr>
              <a:t> of all he created (James 1:18).</a:t>
            </a:r>
            <a:endParaRPr lang="en-US" dirty="0"/>
          </a:p>
        </p:txBody>
      </p:sp>
    </p:spTree>
    <p:extLst>
      <p:ext uri="{BB962C8B-B14F-4D97-AF65-F5344CB8AC3E}">
        <p14:creationId xmlns:p14="http://schemas.microsoft.com/office/powerpoint/2010/main" val="1848866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3B18-FA99-3922-896F-A0F1FEA0BD8B}"/>
              </a:ext>
            </a:extLst>
          </p:cNvPr>
          <p:cNvSpPr>
            <a:spLocks noGrp="1"/>
          </p:cNvSpPr>
          <p:nvPr>
            <p:ph type="title"/>
          </p:nvPr>
        </p:nvSpPr>
        <p:spPr/>
        <p:txBody>
          <a:bodyPr/>
          <a:lstStyle/>
          <a:p>
            <a:r>
              <a:rPr lang="en-US" dirty="0"/>
              <a:t>We are God’s good work!</a:t>
            </a:r>
          </a:p>
        </p:txBody>
      </p:sp>
      <p:sp>
        <p:nvSpPr>
          <p:cNvPr id="3" name="Content Placeholder 2">
            <a:extLst>
              <a:ext uri="{FF2B5EF4-FFF2-40B4-BE49-F238E27FC236}">
                <a16:creationId xmlns:a16="http://schemas.microsoft.com/office/drawing/2014/main" id="{437ECCFA-F8AB-DAA9-DAAE-47F698572434}"/>
              </a:ext>
            </a:extLst>
          </p:cNvPr>
          <p:cNvSpPr>
            <a:spLocks noGrp="1"/>
          </p:cNvSpPr>
          <p:nvPr>
            <p:ph sz="half" idx="1"/>
          </p:nvPr>
        </p:nvSpPr>
        <p:spPr/>
        <p:txBody>
          <a:bodyPr/>
          <a:lstStyle/>
          <a:p>
            <a:r>
              <a:rPr lang="en-US" b="0" i="0" dirty="0">
                <a:solidFill>
                  <a:srgbClr val="000000"/>
                </a:solidFill>
                <a:effectLst/>
                <a:latin typeface="system-ui"/>
              </a:rPr>
              <a:t>For it is by grace you have been saved, through faith—and this is not from yourselves, it is the gift of God— </a:t>
            </a:r>
            <a:r>
              <a:rPr lang="en-US" b="1" i="0" baseline="30000" dirty="0">
                <a:solidFill>
                  <a:srgbClr val="000000"/>
                </a:solidFill>
                <a:effectLst/>
                <a:latin typeface="system-ui"/>
              </a:rPr>
              <a:t>9 </a:t>
            </a:r>
            <a:r>
              <a:rPr lang="en-US" b="0" i="0" dirty="0">
                <a:solidFill>
                  <a:srgbClr val="000000"/>
                </a:solidFill>
                <a:effectLst/>
                <a:latin typeface="system-ui"/>
              </a:rPr>
              <a:t>not by works, so that no one can boast. </a:t>
            </a:r>
            <a:r>
              <a:rPr lang="en-US" b="1" i="0" baseline="30000" dirty="0">
                <a:solidFill>
                  <a:srgbClr val="000000"/>
                </a:solidFill>
                <a:effectLst/>
                <a:latin typeface="system-ui"/>
              </a:rPr>
              <a:t>10 </a:t>
            </a:r>
            <a:r>
              <a:rPr lang="en-US" b="0" i="0" dirty="0">
                <a:solidFill>
                  <a:srgbClr val="000000"/>
                </a:solidFill>
                <a:effectLst/>
                <a:latin typeface="system-ui"/>
              </a:rPr>
              <a:t>For we are God’s handiwork, created in Christ Jesus to do good works, which God prepared in advance for us to do (Eph. 2:8-10).</a:t>
            </a:r>
            <a:endParaRPr lang="en-US" dirty="0"/>
          </a:p>
        </p:txBody>
      </p:sp>
      <p:sp>
        <p:nvSpPr>
          <p:cNvPr id="4" name="Content Placeholder 3">
            <a:extLst>
              <a:ext uri="{FF2B5EF4-FFF2-40B4-BE49-F238E27FC236}">
                <a16:creationId xmlns:a16="http://schemas.microsoft.com/office/drawing/2014/main" id="{28613239-C206-73FA-4828-1C9427F9A8A0}"/>
              </a:ext>
            </a:extLst>
          </p:cNvPr>
          <p:cNvSpPr>
            <a:spLocks noGrp="1"/>
          </p:cNvSpPr>
          <p:nvPr>
            <p:ph sz="half" idx="2"/>
          </p:nvPr>
        </p:nvSpPr>
        <p:spPr/>
        <p:txBody>
          <a:bodyPr/>
          <a:lstStyle/>
          <a:p>
            <a:r>
              <a:rPr lang="en-US" dirty="0"/>
              <a:t>A flourishing life</a:t>
            </a:r>
          </a:p>
        </p:txBody>
      </p:sp>
    </p:spTree>
    <p:extLst>
      <p:ext uri="{BB962C8B-B14F-4D97-AF65-F5344CB8AC3E}">
        <p14:creationId xmlns:p14="http://schemas.microsoft.com/office/powerpoint/2010/main" val="4237769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271B8-9FAB-5855-B534-BB2B083E3E5C}"/>
              </a:ext>
            </a:extLst>
          </p:cNvPr>
          <p:cNvSpPr>
            <a:spLocks noGrp="1"/>
          </p:cNvSpPr>
          <p:nvPr>
            <p:ph type="title"/>
          </p:nvPr>
        </p:nvSpPr>
        <p:spPr>
          <a:xfrm>
            <a:off x="838200" y="365126"/>
            <a:ext cx="10515600" cy="1140946"/>
          </a:xfrm>
        </p:spPr>
        <p:txBody>
          <a:bodyPr/>
          <a:lstStyle/>
          <a:p>
            <a:r>
              <a:rPr lang="en-US" dirty="0"/>
              <a:t>Regeneration</a:t>
            </a:r>
          </a:p>
        </p:txBody>
      </p:sp>
      <p:sp>
        <p:nvSpPr>
          <p:cNvPr id="3" name="Content Placeholder 2">
            <a:extLst>
              <a:ext uri="{FF2B5EF4-FFF2-40B4-BE49-F238E27FC236}">
                <a16:creationId xmlns:a16="http://schemas.microsoft.com/office/drawing/2014/main" id="{B4A23461-9AC9-2854-6DF8-0A7E24793C45}"/>
              </a:ext>
            </a:extLst>
          </p:cNvPr>
          <p:cNvSpPr>
            <a:spLocks noGrp="1"/>
          </p:cNvSpPr>
          <p:nvPr>
            <p:ph sz="half" idx="1"/>
          </p:nvPr>
        </p:nvSpPr>
        <p:spPr>
          <a:xfrm>
            <a:off x="838200" y="1825624"/>
            <a:ext cx="5181600" cy="4351338"/>
          </a:xfrm>
        </p:spPr>
        <p:txBody>
          <a:bodyPr>
            <a:normAutofit fontScale="77500" lnSpcReduction="20000"/>
          </a:bodyPr>
          <a:lstStyle/>
          <a:p>
            <a:r>
              <a:rPr lang="en-US" b="0" i="0" dirty="0">
                <a:solidFill>
                  <a:srgbClr val="000000"/>
                </a:solidFill>
                <a:effectLst/>
                <a:latin typeface="system-ui"/>
              </a:rPr>
              <a:t>And you were dead in the trespasses and sins </a:t>
            </a:r>
            <a:r>
              <a:rPr lang="en-US" b="1" i="0" baseline="30000" dirty="0">
                <a:solidFill>
                  <a:srgbClr val="000000"/>
                </a:solidFill>
                <a:effectLst/>
                <a:latin typeface="system-ui"/>
              </a:rPr>
              <a:t>2 </a:t>
            </a:r>
            <a:r>
              <a:rPr lang="en-US" b="0" i="0" dirty="0">
                <a:solidFill>
                  <a:srgbClr val="000000"/>
                </a:solidFill>
                <a:effectLst/>
                <a:latin typeface="system-ui"/>
              </a:rPr>
              <a:t>in which you once walked, following the course of this world, following the prince of the power of the air, the spirit that is now at work in the sons of disobedience— </a:t>
            </a:r>
            <a:r>
              <a:rPr lang="en-US" b="1" i="0" baseline="30000" dirty="0">
                <a:solidFill>
                  <a:srgbClr val="000000"/>
                </a:solidFill>
                <a:effectLst/>
                <a:latin typeface="system-ui"/>
              </a:rPr>
              <a:t>3 </a:t>
            </a:r>
            <a:r>
              <a:rPr lang="en-US" b="0" i="0" dirty="0">
                <a:solidFill>
                  <a:srgbClr val="000000"/>
                </a:solidFill>
                <a:effectLst/>
                <a:latin typeface="system-ui"/>
              </a:rPr>
              <a:t>among whom we all once lived in the passions of our flesh, carrying out the desires of the flesh and the mind, and were by nature children of wrath, like the rest of mankind. </a:t>
            </a:r>
            <a:r>
              <a:rPr lang="en-US" b="1" i="0" baseline="30000" dirty="0">
                <a:solidFill>
                  <a:srgbClr val="000000"/>
                </a:solidFill>
                <a:effectLst/>
                <a:latin typeface="system-ui"/>
              </a:rPr>
              <a:t>4 </a:t>
            </a:r>
            <a:r>
              <a:rPr lang="en-US" b="0" i="0" dirty="0">
                <a:solidFill>
                  <a:srgbClr val="000000"/>
                </a:solidFill>
                <a:effectLst/>
                <a:latin typeface="system-ui"/>
              </a:rPr>
              <a:t>But God, being rich in mercy, because of the great love with which he loved us, </a:t>
            </a:r>
            <a:r>
              <a:rPr lang="en-US" b="1" i="0" baseline="30000" dirty="0">
                <a:solidFill>
                  <a:srgbClr val="000000"/>
                </a:solidFill>
                <a:effectLst/>
                <a:latin typeface="system-ui"/>
              </a:rPr>
              <a:t>5 </a:t>
            </a:r>
            <a:r>
              <a:rPr lang="en-US" b="0" i="0" dirty="0">
                <a:solidFill>
                  <a:srgbClr val="000000"/>
                </a:solidFill>
                <a:effectLst/>
                <a:latin typeface="system-ui"/>
              </a:rPr>
              <a:t>even when we were dead in our trespasses, made us alive together with Christ—by grace you have been saved— </a:t>
            </a:r>
            <a:r>
              <a:rPr lang="en-US" b="1" i="0" baseline="30000" dirty="0">
                <a:solidFill>
                  <a:srgbClr val="000000"/>
                </a:solidFill>
                <a:effectLst/>
                <a:latin typeface="system-ui"/>
              </a:rPr>
              <a:t>6 </a:t>
            </a:r>
            <a:r>
              <a:rPr lang="en-US" b="0" i="0" dirty="0">
                <a:solidFill>
                  <a:srgbClr val="000000"/>
                </a:solidFill>
                <a:effectLst/>
                <a:latin typeface="system-ui"/>
              </a:rPr>
              <a:t>and raised us up with him and seated us with him in the heavenly places in Christ Jesus (Eph. 2:1-6).</a:t>
            </a:r>
            <a:endParaRPr lang="en-US" dirty="0"/>
          </a:p>
        </p:txBody>
      </p:sp>
      <p:sp>
        <p:nvSpPr>
          <p:cNvPr id="4" name="Content Placeholder 3">
            <a:extLst>
              <a:ext uri="{FF2B5EF4-FFF2-40B4-BE49-F238E27FC236}">
                <a16:creationId xmlns:a16="http://schemas.microsoft.com/office/drawing/2014/main" id="{C1B58944-7D4B-73B7-46AE-0E9C87F67CE9}"/>
              </a:ext>
            </a:extLst>
          </p:cNvPr>
          <p:cNvSpPr>
            <a:spLocks noGrp="1"/>
          </p:cNvSpPr>
          <p:nvPr>
            <p:ph sz="half" idx="2"/>
          </p:nvPr>
        </p:nvSpPr>
        <p:spPr/>
        <p:txBody>
          <a:bodyPr>
            <a:normAutofit fontScale="77500" lnSpcReduction="20000"/>
          </a:bodyPr>
          <a:lstStyle/>
          <a:p>
            <a:r>
              <a:rPr lang="en-US" b="0" i="0" dirty="0">
                <a:solidFill>
                  <a:srgbClr val="000000"/>
                </a:solidFill>
                <a:effectLst/>
                <a:latin typeface="system-ui"/>
              </a:rPr>
              <a:t>Everyone who believes that Jesus is the Christ has been born of God, and everyone who loves the Father loves whoever has been born of him (1 John 5:1). </a:t>
            </a:r>
            <a:endParaRPr lang="en-US" dirty="0"/>
          </a:p>
        </p:txBody>
      </p:sp>
    </p:spTree>
    <p:extLst>
      <p:ext uri="{BB962C8B-B14F-4D97-AF65-F5344CB8AC3E}">
        <p14:creationId xmlns:p14="http://schemas.microsoft.com/office/powerpoint/2010/main" val="883947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2244</Words>
  <Application>Microsoft Macintosh PowerPoint</Application>
  <PresentationFormat>Widescreen</PresentationFormat>
  <Paragraphs>70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Courier New</vt:lpstr>
      <vt:lpstr>system-ui</vt:lpstr>
      <vt:lpstr>Office Theme</vt:lpstr>
      <vt:lpstr>Systematic Theology 3 Session 3</vt:lpstr>
      <vt:lpstr>Bondage of the Will</vt:lpstr>
      <vt:lpstr>Prevenient Grace</vt:lpstr>
      <vt:lpstr>Justification by grace through faith</vt:lpstr>
      <vt:lpstr>Joint Declaration on the doctrine of Justification</vt:lpstr>
      <vt:lpstr>Paul: Faith alone</vt:lpstr>
      <vt:lpstr>James: By faith and works</vt:lpstr>
      <vt:lpstr>We are God’s good work!</vt:lpstr>
      <vt:lpstr>Regeneration</vt:lpstr>
      <vt:lpstr>Sanctification - Resurrection</vt:lpstr>
      <vt:lpstr>The Church: The Elect People</vt:lpstr>
      <vt:lpstr>Church: Elect to be Sons and Daughters</vt:lpstr>
      <vt:lpstr>Sons and Daughters</vt:lpstr>
      <vt:lpstr>Elect as Sons and Daughters</vt:lpstr>
      <vt:lpstr>Elect humanity</vt:lpstr>
      <vt:lpstr>Elect Humanity</vt:lpstr>
      <vt:lpstr>Elect Humanity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Systematic Theology 3 Session 3</dc:title>
  <dc:creator>Macchia, Frank</dc:creator>
  <cp:lastModifiedBy>Macchia, Frank</cp:lastModifiedBy>
  <cp:revision>6</cp:revision>
  <dcterms:created xsi:type="dcterms:W3CDTF">2024-01-23T06:07:06Z</dcterms:created>
  <dcterms:modified xsi:type="dcterms:W3CDTF">2025-08-28T00:59:18Z</dcterms:modified>
</cp:coreProperties>
</file>