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72" r:id="rId4"/>
    <p:sldId id="276" r:id="rId5"/>
    <p:sldId id="277" r:id="rId6"/>
    <p:sldId id="275" r:id="rId7"/>
    <p:sldId id="274" r:id="rId8"/>
    <p:sldId id="273" r:id="rId9"/>
    <p:sldId id="278" r:id="rId10"/>
    <p:sldId id="27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7"/>
    <p:restoredTop sz="94692"/>
  </p:normalViewPr>
  <p:slideViewPr>
    <p:cSldViewPr snapToGrid="0">
      <p:cViewPr varScale="1">
        <p:scale>
          <a:sx n="106" d="100"/>
          <a:sy n="106" d="100"/>
        </p:scale>
        <p:origin x="58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BC80F-4821-BD89-FD8C-1B5C377E97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9C705C-135A-CBB0-A080-A1BB8EB1DC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A5E2B6-2C0A-9DBC-4C59-40E40DE55AE5}"/>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5" name="Footer Placeholder 4">
            <a:extLst>
              <a:ext uri="{FF2B5EF4-FFF2-40B4-BE49-F238E27FC236}">
                <a16:creationId xmlns:a16="http://schemas.microsoft.com/office/drawing/2014/main" id="{97C30827-8CA8-EE27-4422-48CEDC4861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83B2BC-A6D5-5484-E533-C323300E99F3}"/>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3415467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63EA1-3644-488F-D192-38355ABF2E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B51F32-1001-FDB5-3D3C-4B2D526E4D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20D94B-1792-79E8-1408-34E129102FFE}"/>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5" name="Footer Placeholder 4">
            <a:extLst>
              <a:ext uri="{FF2B5EF4-FFF2-40B4-BE49-F238E27FC236}">
                <a16:creationId xmlns:a16="http://schemas.microsoft.com/office/drawing/2014/main" id="{9640D75A-07F0-37F3-EF82-6042D7FD96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F8A444-AB18-9EFF-F892-3FEF176AB736}"/>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409583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3F9E5B-3E82-E770-895D-67929355B9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B8CF27-6854-C4A9-DAC1-441310082A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7BC59E-8920-3619-7A0F-25969A2D5A54}"/>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5" name="Footer Placeholder 4">
            <a:extLst>
              <a:ext uri="{FF2B5EF4-FFF2-40B4-BE49-F238E27FC236}">
                <a16:creationId xmlns:a16="http://schemas.microsoft.com/office/drawing/2014/main" id="{F9B8F13A-18AA-5706-9C46-DE94E788E6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EE2FB8-201B-0CBD-BF80-244123502EDC}"/>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2536876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B5477-61D9-BC67-8D25-6CD91E4EC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6B135C-FA8E-B8C2-87F0-C4F0DCA708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AB89BC-23BC-4B58-7417-243DF8FFD351}"/>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5" name="Footer Placeholder 4">
            <a:extLst>
              <a:ext uri="{FF2B5EF4-FFF2-40B4-BE49-F238E27FC236}">
                <a16:creationId xmlns:a16="http://schemas.microsoft.com/office/drawing/2014/main" id="{5CE4E543-9DB3-2F71-DDA8-96872CE6D2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AF197C-1E6B-1B7A-B7BE-30F2D19AF7B9}"/>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3980450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7171E-54D7-853B-E176-6E45005CB1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F4C440-EE89-24F2-9691-91338834A8D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EE703D-0ABB-CC89-E9F0-EE35D53B8541}"/>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5" name="Footer Placeholder 4">
            <a:extLst>
              <a:ext uri="{FF2B5EF4-FFF2-40B4-BE49-F238E27FC236}">
                <a16:creationId xmlns:a16="http://schemas.microsoft.com/office/drawing/2014/main" id="{A163BF61-BD44-FE9F-8522-1EE150B624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381CA2-981A-EB4A-A97A-69B439A06F22}"/>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396428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BEA93-921C-28F5-AA0F-F9AD8A6E68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192E7D-764D-A016-B687-E38A2FDD53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613B0F-9974-13A9-23A3-4DD0252D35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4BF21EC-C7A5-8C1F-772D-E5C6EEF3306D}"/>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6" name="Footer Placeholder 5">
            <a:extLst>
              <a:ext uri="{FF2B5EF4-FFF2-40B4-BE49-F238E27FC236}">
                <a16:creationId xmlns:a16="http://schemas.microsoft.com/office/drawing/2014/main" id="{5FC0FFFE-E5CF-7017-7BAE-8EE554BAAE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061E77-0B17-B751-E520-A3314FC399D0}"/>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313694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37C05-5C57-FA5D-DB5B-37019F56F0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4C943F-CDB3-5EED-9D2B-22CBA6810D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BEDA0A-699D-3F5D-76CA-9E6C78427F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8D8CBA-4799-FCF4-F37B-F6657A17DA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550025-1DCA-40E1-C800-C24905F1F5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488ACE-B502-4532-7261-44679C4A527E}"/>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8" name="Footer Placeholder 7">
            <a:extLst>
              <a:ext uri="{FF2B5EF4-FFF2-40B4-BE49-F238E27FC236}">
                <a16:creationId xmlns:a16="http://schemas.microsoft.com/office/drawing/2014/main" id="{1BA420D9-4919-582B-77FD-CA15625DCF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459290-27AC-DC14-912A-72CC854D5B6E}"/>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3076525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3BEB5-00A6-024B-AD0E-C30C88CE8F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98AAB0E-D012-44EE-8B1C-2A8CBA5EA7FB}"/>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4" name="Footer Placeholder 3">
            <a:extLst>
              <a:ext uri="{FF2B5EF4-FFF2-40B4-BE49-F238E27FC236}">
                <a16:creationId xmlns:a16="http://schemas.microsoft.com/office/drawing/2014/main" id="{52B906D8-775B-B354-D380-2D67BF7DF8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87E71B-7643-45AC-19AC-5A043AF46338}"/>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3453204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91A569-4C42-21C5-2C19-D696514C81D6}"/>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3" name="Footer Placeholder 2">
            <a:extLst>
              <a:ext uri="{FF2B5EF4-FFF2-40B4-BE49-F238E27FC236}">
                <a16:creationId xmlns:a16="http://schemas.microsoft.com/office/drawing/2014/main" id="{8CCA9B42-332B-2A4B-685B-EC4290CF9C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07E9E1-400D-D38F-6ACB-34D4A18AC5D5}"/>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3818502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D7180-326C-8B7D-8F05-005B34B1A6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D5BD0AA-9499-9934-A1FD-DCC6E8F7A7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350072D-4A7A-F5F1-C397-48B64D047C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1873B2-2243-AA91-6B7B-EE6F3F7FBDC1}"/>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6" name="Footer Placeholder 5">
            <a:extLst>
              <a:ext uri="{FF2B5EF4-FFF2-40B4-BE49-F238E27FC236}">
                <a16:creationId xmlns:a16="http://schemas.microsoft.com/office/drawing/2014/main" id="{B4212213-27EC-FBDE-067E-D50457D2AD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D8E366-6FC5-6000-6E59-E8C8CDDF666D}"/>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227527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30EB4-1E21-F44D-E235-78D628EAAA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5101FC-F1D2-3768-535B-41C7BD6BA9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066624-68A7-DBA1-A263-4C2C7ADE6F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28FC16-48B1-1F24-2CD3-522802ABEDF5}"/>
              </a:ext>
            </a:extLst>
          </p:cNvPr>
          <p:cNvSpPr>
            <a:spLocks noGrp="1"/>
          </p:cNvSpPr>
          <p:nvPr>
            <p:ph type="dt" sz="half" idx="10"/>
          </p:nvPr>
        </p:nvSpPr>
        <p:spPr/>
        <p:txBody>
          <a:bodyPr/>
          <a:lstStyle/>
          <a:p>
            <a:fld id="{BDFEF838-77A7-3542-AA69-6B1CB36C01E1}" type="datetimeFigureOut">
              <a:rPr lang="en-US" smtClean="0"/>
              <a:t>9/30/25</a:t>
            </a:fld>
            <a:endParaRPr lang="en-US"/>
          </a:p>
        </p:txBody>
      </p:sp>
      <p:sp>
        <p:nvSpPr>
          <p:cNvPr id="6" name="Footer Placeholder 5">
            <a:extLst>
              <a:ext uri="{FF2B5EF4-FFF2-40B4-BE49-F238E27FC236}">
                <a16:creationId xmlns:a16="http://schemas.microsoft.com/office/drawing/2014/main" id="{1BDD05B1-A8EC-B6F7-AC16-8645A662B6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A9527D-AAE1-BC38-9F44-6322197D3CAC}"/>
              </a:ext>
            </a:extLst>
          </p:cNvPr>
          <p:cNvSpPr>
            <a:spLocks noGrp="1"/>
          </p:cNvSpPr>
          <p:nvPr>
            <p:ph type="sldNum" sz="quarter" idx="12"/>
          </p:nvPr>
        </p:nvSpPr>
        <p:spPr/>
        <p:txBody>
          <a:bodyPr/>
          <a:lstStyle/>
          <a:p>
            <a:fld id="{02E0CC5E-D4CC-4546-8866-FA81B003D5AE}" type="slidenum">
              <a:rPr lang="en-US" smtClean="0"/>
              <a:t>‹#›</a:t>
            </a:fld>
            <a:endParaRPr lang="en-US"/>
          </a:p>
        </p:txBody>
      </p:sp>
    </p:spTree>
    <p:extLst>
      <p:ext uri="{BB962C8B-B14F-4D97-AF65-F5344CB8AC3E}">
        <p14:creationId xmlns:p14="http://schemas.microsoft.com/office/powerpoint/2010/main" val="1095380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65E5F3-AFE2-F475-A5B6-A7F4005100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BF5883-1DC2-F0A8-F23A-E489922B33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97DAE7-78F7-DE3B-30B0-C95078A161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FEF838-77A7-3542-AA69-6B1CB36C01E1}" type="datetimeFigureOut">
              <a:rPr lang="en-US" smtClean="0"/>
              <a:t>9/30/25</a:t>
            </a:fld>
            <a:endParaRPr lang="en-US"/>
          </a:p>
        </p:txBody>
      </p:sp>
      <p:sp>
        <p:nvSpPr>
          <p:cNvPr id="5" name="Footer Placeholder 4">
            <a:extLst>
              <a:ext uri="{FF2B5EF4-FFF2-40B4-BE49-F238E27FC236}">
                <a16:creationId xmlns:a16="http://schemas.microsoft.com/office/drawing/2014/main" id="{6F200269-3A52-6F73-90FF-0889B6ED7A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D87D0F5-A5F9-3360-0BAB-4FC8AF7535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E0CC5E-D4CC-4546-8866-FA81B003D5AE}" type="slidenum">
              <a:rPr lang="en-US" smtClean="0"/>
              <a:t>‹#›</a:t>
            </a:fld>
            <a:endParaRPr lang="en-US"/>
          </a:p>
        </p:txBody>
      </p:sp>
    </p:spTree>
    <p:extLst>
      <p:ext uri="{BB962C8B-B14F-4D97-AF65-F5344CB8AC3E}">
        <p14:creationId xmlns:p14="http://schemas.microsoft.com/office/powerpoint/2010/main" val="407765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461DE-F87A-E434-3AE2-AA47E0308A6E}"/>
              </a:ext>
            </a:extLst>
          </p:cNvPr>
          <p:cNvSpPr>
            <a:spLocks noGrp="1"/>
          </p:cNvSpPr>
          <p:nvPr>
            <p:ph type="ctrTitle"/>
          </p:nvPr>
        </p:nvSpPr>
        <p:spPr/>
        <p:txBody>
          <a:bodyPr>
            <a:normAutofit/>
          </a:bodyPr>
          <a:lstStyle/>
          <a:p>
            <a:r>
              <a:rPr lang="en-US" sz="4800" dirty="0"/>
              <a:t>Singapore Systematic Theology 3</a:t>
            </a:r>
            <a:br>
              <a:rPr lang="en-US" sz="4800" dirty="0"/>
            </a:br>
            <a:r>
              <a:rPr lang="en-US" sz="4800" dirty="0"/>
              <a:t>Week 7</a:t>
            </a:r>
          </a:p>
        </p:txBody>
      </p:sp>
      <p:sp>
        <p:nvSpPr>
          <p:cNvPr id="3" name="Subtitle 2">
            <a:extLst>
              <a:ext uri="{FF2B5EF4-FFF2-40B4-BE49-F238E27FC236}">
                <a16:creationId xmlns:a16="http://schemas.microsoft.com/office/drawing/2014/main" id="{31F87468-7FCF-7FCE-486E-226A58758AAA}"/>
              </a:ext>
            </a:extLst>
          </p:cNvPr>
          <p:cNvSpPr>
            <a:spLocks noGrp="1"/>
          </p:cNvSpPr>
          <p:nvPr>
            <p:ph type="subTitle" idx="1"/>
          </p:nvPr>
        </p:nvSpPr>
        <p:spPr/>
        <p:txBody>
          <a:bodyPr>
            <a:normAutofit/>
          </a:bodyPr>
          <a:lstStyle/>
          <a:p>
            <a:r>
              <a:rPr lang="en-US" sz="3200" dirty="0"/>
              <a:t>Professor Frank D. Macchia</a:t>
            </a:r>
          </a:p>
        </p:txBody>
      </p:sp>
    </p:spTree>
    <p:extLst>
      <p:ext uri="{BB962C8B-B14F-4D97-AF65-F5344CB8AC3E}">
        <p14:creationId xmlns:p14="http://schemas.microsoft.com/office/powerpoint/2010/main" val="839292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3FA3E-CF52-207A-4924-C27966BD5BDF}"/>
              </a:ext>
            </a:extLst>
          </p:cNvPr>
          <p:cNvSpPr>
            <a:spLocks noGrp="1"/>
          </p:cNvSpPr>
          <p:nvPr>
            <p:ph type="title"/>
          </p:nvPr>
        </p:nvSpPr>
        <p:spPr/>
        <p:txBody>
          <a:bodyPr/>
          <a:lstStyle/>
          <a:p>
            <a:r>
              <a:rPr lang="en-US" dirty="0"/>
              <a:t>Heaven: Monai </a:t>
            </a:r>
            <a:r>
              <a:rPr lang="en-US" dirty="0" err="1"/>
              <a:t>pollai</a:t>
            </a:r>
            <a:endParaRPr lang="en-US" dirty="0"/>
          </a:p>
        </p:txBody>
      </p:sp>
      <p:sp>
        <p:nvSpPr>
          <p:cNvPr id="3" name="Content Placeholder 2">
            <a:extLst>
              <a:ext uri="{FF2B5EF4-FFF2-40B4-BE49-F238E27FC236}">
                <a16:creationId xmlns:a16="http://schemas.microsoft.com/office/drawing/2014/main" id="{755F23B3-0A80-F78A-437D-F166E6579CD4}"/>
              </a:ext>
            </a:extLst>
          </p:cNvPr>
          <p:cNvSpPr>
            <a:spLocks noGrp="1"/>
          </p:cNvSpPr>
          <p:nvPr>
            <p:ph idx="1"/>
          </p:nvPr>
        </p:nvSpPr>
        <p:spPr/>
        <p:txBody>
          <a:bodyPr>
            <a:normAutofit fontScale="92500" lnSpcReduction="20000"/>
          </a:bodyPr>
          <a:lstStyle/>
          <a:p>
            <a:r>
              <a:rPr lang="en-US" dirty="0"/>
              <a:t>Do not let your hearts be troubled. You believe in God; believe also in me. </a:t>
            </a:r>
            <a:r>
              <a:rPr lang="en-US" b="1" baseline="30000" dirty="0"/>
              <a:t>2 </a:t>
            </a:r>
            <a:r>
              <a:rPr lang="en-US" dirty="0"/>
              <a:t>My Father’s house has many rooms; if that were not so, would I have told you that I am going there to prepare a place for you? </a:t>
            </a:r>
            <a:r>
              <a:rPr lang="en-US" b="1" baseline="30000" dirty="0"/>
              <a:t>3 </a:t>
            </a:r>
            <a:r>
              <a:rPr lang="en-US" dirty="0"/>
              <a:t>And if I go and prepare a place for you, I will come back and take you to be with me that you also may be where I am… (John 14:1-3).</a:t>
            </a:r>
          </a:p>
          <a:p>
            <a:r>
              <a:rPr lang="en-US" dirty="0"/>
              <a:t> </a:t>
            </a:r>
            <a:r>
              <a:rPr lang="en-US" b="1" baseline="30000" dirty="0"/>
              <a:t>20 </a:t>
            </a:r>
            <a:r>
              <a:rPr lang="en-US" dirty="0"/>
              <a:t>On that day you will realize that I am in my Father, and you are in me, and I am in you. </a:t>
            </a:r>
            <a:r>
              <a:rPr lang="en-US" b="1" baseline="30000" dirty="0"/>
              <a:t>21 </a:t>
            </a:r>
            <a:r>
              <a:rPr lang="en-US" dirty="0"/>
              <a:t>Whoever has my commands and keeps them is the one who loves me. The one who loves me will be loved by my Father, and I too will love them and show myself to them” (14:20-21).</a:t>
            </a:r>
          </a:p>
          <a:p>
            <a:r>
              <a:rPr lang="en-US" b="1" baseline="30000" dirty="0"/>
              <a:t>23 </a:t>
            </a:r>
            <a:r>
              <a:rPr lang="en-US" dirty="0"/>
              <a:t>Jesus replied, “Anyone who loves me will obey my teaching. My Father will love them, and we will come to them and make our home with them (14:23).</a:t>
            </a:r>
            <a:br>
              <a:rPr lang="en-US" dirty="0"/>
            </a:br>
            <a:endParaRPr lang="en-US" dirty="0"/>
          </a:p>
        </p:txBody>
      </p:sp>
    </p:spTree>
    <p:extLst>
      <p:ext uri="{BB962C8B-B14F-4D97-AF65-F5344CB8AC3E}">
        <p14:creationId xmlns:p14="http://schemas.microsoft.com/office/powerpoint/2010/main" val="2482106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E338C-0131-E971-046A-4784DA6A7647}"/>
              </a:ext>
            </a:extLst>
          </p:cNvPr>
          <p:cNvSpPr>
            <a:spLocks noGrp="1"/>
          </p:cNvSpPr>
          <p:nvPr>
            <p:ph type="title"/>
          </p:nvPr>
        </p:nvSpPr>
        <p:spPr/>
        <p:txBody>
          <a:bodyPr/>
          <a:lstStyle/>
          <a:p>
            <a:r>
              <a:rPr lang="en-US" dirty="0"/>
              <a:t>Charismata: Channels of Grace</a:t>
            </a:r>
          </a:p>
        </p:txBody>
      </p:sp>
      <p:sp>
        <p:nvSpPr>
          <p:cNvPr id="3" name="Content Placeholder 2">
            <a:extLst>
              <a:ext uri="{FF2B5EF4-FFF2-40B4-BE49-F238E27FC236}">
                <a16:creationId xmlns:a16="http://schemas.microsoft.com/office/drawing/2014/main" id="{1401C5D6-84E3-3BF5-160D-13420E9E9237}"/>
              </a:ext>
            </a:extLst>
          </p:cNvPr>
          <p:cNvSpPr>
            <a:spLocks noGrp="1"/>
          </p:cNvSpPr>
          <p:nvPr>
            <p:ph idx="1"/>
          </p:nvPr>
        </p:nvSpPr>
        <p:spPr/>
        <p:txBody>
          <a:bodyPr>
            <a:normAutofit fontScale="92500" lnSpcReduction="10000"/>
          </a:bodyPr>
          <a:lstStyle/>
          <a:p>
            <a:r>
              <a:rPr lang="en-US" b="1" i="0" baseline="30000" dirty="0">
                <a:solidFill>
                  <a:srgbClr val="000000"/>
                </a:solidFill>
                <a:effectLst/>
                <a:latin typeface="system-ui"/>
              </a:rPr>
              <a:t>11 </a:t>
            </a:r>
            <a:r>
              <a:rPr lang="en-US" b="0" i="0" dirty="0">
                <a:solidFill>
                  <a:srgbClr val="000000"/>
                </a:solidFill>
                <a:effectLst/>
                <a:latin typeface="system-ui"/>
              </a:rPr>
              <a:t>All these are the work of one and the same Spirit, and he distributes them to each one, just as he determines (12:11).</a:t>
            </a:r>
          </a:p>
          <a:p>
            <a:pPr algn="l"/>
            <a:endParaRPr lang="en-US" dirty="0">
              <a:solidFill>
                <a:srgbClr val="000000"/>
              </a:solidFill>
              <a:latin typeface="system-ui"/>
            </a:endParaRPr>
          </a:p>
          <a:p>
            <a:pPr algn="l"/>
            <a:r>
              <a:rPr lang="en-US" b="0" i="0" dirty="0">
                <a:solidFill>
                  <a:srgbClr val="000000"/>
                </a:solidFill>
                <a:effectLst/>
                <a:latin typeface="system-ui"/>
              </a:rPr>
              <a:t>Exalting Christ (1 Cor. 12:3)</a:t>
            </a:r>
          </a:p>
          <a:p>
            <a:pPr algn="l"/>
            <a:r>
              <a:rPr lang="en-US" b="0" i="0" dirty="0">
                <a:solidFill>
                  <a:srgbClr val="000000"/>
                </a:solidFill>
                <a:effectLst/>
                <a:latin typeface="system-ui"/>
              </a:rPr>
              <a:t>Promoting love (1 Cor. 13)</a:t>
            </a:r>
          </a:p>
          <a:p>
            <a:pPr algn="l"/>
            <a:r>
              <a:rPr lang="en-US" dirty="0">
                <a:solidFill>
                  <a:srgbClr val="000000"/>
                </a:solidFill>
                <a:latin typeface="system-ui"/>
              </a:rPr>
              <a:t>Submission to scripture (1 Cor. 14:37).</a:t>
            </a:r>
          </a:p>
          <a:p>
            <a:pPr algn="l"/>
            <a:endParaRPr lang="en-US" b="0" i="0" dirty="0">
              <a:solidFill>
                <a:srgbClr val="000000"/>
              </a:solidFill>
              <a:effectLst/>
              <a:latin typeface="system-ui"/>
            </a:endParaRPr>
          </a:p>
          <a:p>
            <a:r>
              <a:rPr lang="en-US" dirty="0"/>
              <a:t>Therefore you do not lack any spiritual gift as you eagerly wait for our Lord Jesus Christ to be revealed. </a:t>
            </a:r>
            <a:r>
              <a:rPr lang="en-US" b="1" baseline="30000" dirty="0"/>
              <a:t>8 </a:t>
            </a:r>
            <a:r>
              <a:rPr lang="en-US" dirty="0"/>
              <a:t>He will also keep you firm to the end, so that you will be blameless on the day of our Lord Jesus Christ. </a:t>
            </a:r>
            <a:endParaRPr lang="en-US" b="0" i="0" dirty="0">
              <a:solidFill>
                <a:srgbClr val="000000"/>
              </a:solidFill>
              <a:effectLst/>
              <a:latin typeface="system-ui"/>
            </a:endParaRPr>
          </a:p>
        </p:txBody>
      </p:sp>
    </p:spTree>
    <p:extLst>
      <p:ext uri="{BB962C8B-B14F-4D97-AF65-F5344CB8AC3E}">
        <p14:creationId xmlns:p14="http://schemas.microsoft.com/office/powerpoint/2010/main" val="1312914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9B119-1C6A-4C32-A7F6-A7840365A678}"/>
              </a:ext>
            </a:extLst>
          </p:cNvPr>
          <p:cNvSpPr>
            <a:spLocks noGrp="1"/>
          </p:cNvSpPr>
          <p:nvPr>
            <p:ph type="title"/>
          </p:nvPr>
        </p:nvSpPr>
        <p:spPr/>
        <p:txBody>
          <a:bodyPr>
            <a:normAutofit/>
          </a:bodyPr>
          <a:lstStyle/>
          <a:p>
            <a:r>
              <a:rPr lang="en-US" sz="4000" dirty="0"/>
              <a:t>The Church IS a Mission: A Missionary Fellowship</a:t>
            </a:r>
          </a:p>
        </p:txBody>
      </p:sp>
      <p:sp>
        <p:nvSpPr>
          <p:cNvPr id="3" name="Content Placeholder 2">
            <a:extLst>
              <a:ext uri="{FF2B5EF4-FFF2-40B4-BE49-F238E27FC236}">
                <a16:creationId xmlns:a16="http://schemas.microsoft.com/office/drawing/2014/main" id="{31239FE0-998B-9501-5F2C-2EF764358161}"/>
              </a:ext>
            </a:extLst>
          </p:cNvPr>
          <p:cNvSpPr>
            <a:spLocks noGrp="1"/>
          </p:cNvSpPr>
          <p:nvPr>
            <p:ph idx="1"/>
          </p:nvPr>
        </p:nvSpPr>
        <p:spPr/>
        <p:txBody>
          <a:bodyPr/>
          <a:lstStyle/>
          <a:p>
            <a:pPr algn="l"/>
            <a:r>
              <a:rPr lang="en-US" b="1" i="0" baseline="30000" dirty="0">
                <a:solidFill>
                  <a:srgbClr val="000000"/>
                </a:solidFill>
                <a:effectLst/>
                <a:latin typeface="system-ui"/>
              </a:rPr>
              <a:t>6 </a:t>
            </a:r>
            <a:r>
              <a:rPr lang="en-US" b="0" i="0" dirty="0">
                <a:solidFill>
                  <a:srgbClr val="000000"/>
                </a:solidFill>
                <a:effectLst/>
                <a:latin typeface="system-ui"/>
              </a:rPr>
              <a:t>Then they gathered around him and asked him, “Lord, are you at this time going to restore the kingdom to Israel?” </a:t>
            </a:r>
            <a:r>
              <a:rPr lang="en-US" b="1" i="0" baseline="30000" dirty="0">
                <a:solidFill>
                  <a:srgbClr val="000000"/>
                </a:solidFill>
                <a:effectLst/>
                <a:latin typeface="system-ui"/>
              </a:rPr>
              <a:t>7 </a:t>
            </a:r>
            <a:r>
              <a:rPr lang="en-US" b="0" i="0" dirty="0">
                <a:solidFill>
                  <a:srgbClr val="000000"/>
                </a:solidFill>
                <a:effectLst/>
                <a:latin typeface="system-ui"/>
              </a:rPr>
              <a:t>He said to them: “It is not for you to know the times or dates the Father has set by his own authority. </a:t>
            </a:r>
            <a:r>
              <a:rPr lang="en-US" b="1" i="0" baseline="30000" dirty="0">
                <a:solidFill>
                  <a:srgbClr val="000000"/>
                </a:solidFill>
                <a:effectLst/>
                <a:latin typeface="system-ui"/>
              </a:rPr>
              <a:t>8 </a:t>
            </a:r>
            <a:r>
              <a:rPr lang="en-US" b="0" i="0" dirty="0">
                <a:solidFill>
                  <a:srgbClr val="000000"/>
                </a:solidFill>
                <a:effectLst/>
                <a:latin typeface="system-ui"/>
              </a:rPr>
              <a:t>But you will receive power when the Holy Spirit comes on you; and you will be my witnesses in Jerusalem, and in all Judea and Samaria, and to the ends of the earth” (Acts 1:6-8).</a:t>
            </a:r>
          </a:p>
          <a:p>
            <a:endParaRPr lang="en-US" dirty="0"/>
          </a:p>
        </p:txBody>
      </p:sp>
    </p:spTree>
    <p:extLst>
      <p:ext uri="{BB962C8B-B14F-4D97-AF65-F5344CB8AC3E}">
        <p14:creationId xmlns:p14="http://schemas.microsoft.com/office/powerpoint/2010/main" val="3060374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6B600-9C56-E2AE-4F0E-E3BE3D270875}"/>
              </a:ext>
            </a:extLst>
          </p:cNvPr>
          <p:cNvSpPr>
            <a:spLocks noGrp="1"/>
          </p:cNvSpPr>
          <p:nvPr>
            <p:ph type="title"/>
          </p:nvPr>
        </p:nvSpPr>
        <p:spPr>
          <a:xfrm>
            <a:off x="838200" y="365126"/>
            <a:ext cx="10515600" cy="982412"/>
          </a:xfrm>
        </p:spPr>
        <p:txBody>
          <a:bodyPr/>
          <a:lstStyle/>
          <a:p>
            <a:r>
              <a:rPr lang="en-US" dirty="0"/>
              <a:t>Surprised by Hope</a:t>
            </a:r>
          </a:p>
        </p:txBody>
      </p:sp>
      <p:sp>
        <p:nvSpPr>
          <p:cNvPr id="3" name="Content Placeholder 2">
            <a:extLst>
              <a:ext uri="{FF2B5EF4-FFF2-40B4-BE49-F238E27FC236}">
                <a16:creationId xmlns:a16="http://schemas.microsoft.com/office/drawing/2014/main" id="{A1A31F9D-D44E-FE01-ECDA-F1B1F002B46B}"/>
              </a:ext>
            </a:extLst>
          </p:cNvPr>
          <p:cNvSpPr>
            <a:spLocks noGrp="1"/>
          </p:cNvSpPr>
          <p:nvPr>
            <p:ph idx="1"/>
          </p:nvPr>
        </p:nvSpPr>
        <p:spPr>
          <a:xfrm>
            <a:off x="838200" y="1528011"/>
            <a:ext cx="10515600" cy="4648952"/>
          </a:xfrm>
        </p:spPr>
        <p:txBody>
          <a:bodyPr>
            <a:normAutofit fontScale="85000" lnSpcReduction="20000"/>
          </a:bodyPr>
          <a:lstStyle/>
          <a:p>
            <a:r>
              <a:rPr lang="en-US" b="1" baseline="30000" dirty="0"/>
              <a:t>17 </a:t>
            </a:r>
            <a:r>
              <a:rPr lang="en-US" dirty="0"/>
              <a:t>He asked them, “What are you discussing together as you walk along?”</a:t>
            </a:r>
          </a:p>
          <a:p>
            <a:r>
              <a:rPr lang="en-US" dirty="0"/>
              <a:t>They stood still, their faces downcast. </a:t>
            </a:r>
            <a:r>
              <a:rPr lang="en-US" b="1" baseline="30000" dirty="0"/>
              <a:t>18 </a:t>
            </a:r>
            <a:r>
              <a:rPr lang="en-US" dirty="0"/>
              <a:t>One of them, named Cleopas, asked him, “Are you the only one visiting Jerusalem who does not know the things that have happened there in these days?”</a:t>
            </a:r>
          </a:p>
          <a:p>
            <a:r>
              <a:rPr lang="en-US" b="1" baseline="30000" dirty="0"/>
              <a:t>19 </a:t>
            </a:r>
            <a:r>
              <a:rPr lang="en-US" dirty="0"/>
              <a:t>“What things?” he asked.</a:t>
            </a:r>
          </a:p>
          <a:p>
            <a:r>
              <a:rPr lang="en-US" dirty="0"/>
              <a:t>“About Jesus of Nazareth,” they replied. “He was a prophet, powerful in word and deed before God and all the people. </a:t>
            </a:r>
            <a:r>
              <a:rPr lang="en-US" b="1" baseline="30000" dirty="0"/>
              <a:t>20 </a:t>
            </a:r>
            <a:r>
              <a:rPr lang="en-US" dirty="0"/>
              <a:t>The chief priests and our rulers handed him over to be sentenced to death, and they crucified him; </a:t>
            </a:r>
            <a:r>
              <a:rPr lang="en-US" b="1" baseline="30000" dirty="0"/>
              <a:t>21 </a:t>
            </a:r>
            <a:r>
              <a:rPr lang="en-US" dirty="0"/>
              <a:t>but we had hoped that he was the one who was going to redeem Israel. And what is more, it is the third day since all this took place…</a:t>
            </a:r>
          </a:p>
          <a:p>
            <a:r>
              <a:rPr lang="en-US" b="1" baseline="30000" dirty="0"/>
              <a:t>30 </a:t>
            </a:r>
            <a:r>
              <a:rPr lang="en-US" dirty="0"/>
              <a:t>When he was at the table with them, he took bread, gave thanks, broke it and began to give it to them. </a:t>
            </a:r>
            <a:r>
              <a:rPr lang="en-US" b="1" baseline="30000" dirty="0"/>
              <a:t>31 </a:t>
            </a:r>
            <a:r>
              <a:rPr lang="en-US" dirty="0"/>
              <a:t>Then their eyes were opened and they recognized him, and he disappeared from their sight. </a:t>
            </a:r>
            <a:r>
              <a:rPr lang="en-US" b="1" baseline="30000" dirty="0"/>
              <a:t>32 </a:t>
            </a:r>
            <a:r>
              <a:rPr lang="en-US" dirty="0"/>
              <a:t>They asked each other, “Were not our hearts burning within us while he talked with us on the road and opened the Scriptures to us?”</a:t>
            </a:r>
          </a:p>
          <a:p>
            <a:endParaRPr lang="en-US" dirty="0"/>
          </a:p>
        </p:txBody>
      </p:sp>
    </p:spTree>
    <p:extLst>
      <p:ext uri="{BB962C8B-B14F-4D97-AF65-F5344CB8AC3E}">
        <p14:creationId xmlns:p14="http://schemas.microsoft.com/office/powerpoint/2010/main" val="4024719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46DD9-7087-5024-FB1E-341BAF57C795}"/>
              </a:ext>
            </a:extLst>
          </p:cNvPr>
          <p:cNvSpPr>
            <a:spLocks noGrp="1"/>
          </p:cNvSpPr>
          <p:nvPr>
            <p:ph type="title"/>
          </p:nvPr>
        </p:nvSpPr>
        <p:spPr/>
        <p:txBody>
          <a:bodyPr/>
          <a:lstStyle/>
          <a:p>
            <a:r>
              <a:rPr lang="en-US" dirty="0"/>
              <a:t>Rejecting Hope: Tacitus’s Missed Opportunity</a:t>
            </a:r>
          </a:p>
        </p:txBody>
      </p:sp>
      <p:sp>
        <p:nvSpPr>
          <p:cNvPr id="3" name="Content Placeholder 2">
            <a:extLst>
              <a:ext uri="{FF2B5EF4-FFF2-40B4-BE49-F238E27FC236}">
                <a16:creationId xmlns:a16="http://schemas.microsoft.com/office/drawing/2014/main" id="{5F53610C-0854-B905-A0CE-A978FD17D99E}"/>
              </a:ext>
            </a:extLst>
          </p:cNvPr>
          <p:cNvSpPr>
            <a:spLocks noGrp="1"/>
          </p:cNvSpPr>
          <p:nvPr>
            <p:ph idx="1"/>
          </p:nvPr>
        </p:nvSpPr>
        <p:spPr/>
        <p:txBody>
          <a:bodyPr/>
          <a:lstStyle/>
          <a:p>
            <a:r>
              <a:rPr lang="en-US" dirty="0"/>
              <a:t>"Christus, from whom the name had its origin, suffered the extreme penalty during the reign of Tiberius at the hands of one of our procurators, Pontius Pilatus, and a most mischievous superstition, thus checked for the moment, again broke out not only in </a:t>
            </a:r>
            <a:r>
              <a:rPr lang="en-US" dirty="0" err="1"/>
              <a:t>Judæa</a:t>
            </a:r>
            <a:r>
              <a:rPr lang="en-US" dirty="0"/>
              <a:t>, the first source of the evil, but even in Rome."</a:t>
            </a:r>
          </a:p>
        </p:txBody>
      </p:sp>
    </p:spTree>
    <p:extLst>
      <p:ext uri="{BB962C8B-B14F-4D97-AF65-F5344CB8AC3E}">
        <p14:creationId xmlns:p14="http://schemas.microsoft.com/office/powerpoint/2010/main" val="891187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99F5A-B017-AA02-30FB-741793686813}"/>
              </a:ext>
            </a:extLst>
          </p:cNvPr>
          <p:cNvSpPr>
            <a:spLocks noGrp="1"/>
          </p:cNvSpPr>
          <p:nvPr>
            <p:ph type="title"/>
          </p:nvPr>
        </p:nvSpPr>
        <p:spPr/>
        <p:txBody>
          <a:bodyPr/>
          <a:lstStyle/>
          <a:p>
            <a:r>
              <a:rPr lang="en-US" dirty="0"/>
              <a:t>A Reassuring Hope</a:t>
            </a:r>
          </a:p>
        </p:txBody>
      </p:sp>
      <p:sp>
        <p:nvSpPr>
          <p:cNvPr id="3" name="Content Placeholder 2">
            <a:extLst>
              <a:ext uri="{FF2B5EF4-FFF2-40B4-BE49-F238E27FC236}">
                <a16:creationId xmlns:a16="http://schemas.microsoft.com/office/drawing/2014/main" id="{19415DA2-7F0A-9EF5-C8E5-C5CC25955C34}"/>
              </a:ext>
            </a:extLst>
          </p:cNvPr>
          <p:cNvSpPr>
            <a:spLocks noGrp="1"/>
          </p:cNvSpPr>
          <p:nvPr>
            <p:ph idx="1"/>
          </p:nvPr>
        </p:nvSpPr>
        <p:spPr/>
        <p:txBody>
          <a:bodyPr/>
          <a:lstStyle/>
          <a:p>
            <a:r>
              <a:rPr lang="en-US" dirty="0"/>
              <a:t>I consider that our present sufferings are not worth comparing with the glory that will be revealed in us (Rom. 8:18).</a:t>
            </a:r>
          </a:p>
          <a:p>
            <a:r>
              <a:rPr lang="en-US" dirty="0"/>
              <a:t>For I am convinced that neither death nor life, neither angels nor demons,</a:t>
            </a:r>
            <a:r>
              <a:rPr lang="en-US" baseline="30000" dirty="0"/>
              <a:t> </a:t>
            </a:r>
            <a:r>
              <a:rPr lang="en-US" dirty="0"/>
              <a:t>neither the present nor the future, nor any powers, </a:t>
            </a:r>
            <a:r>
              <a:rPr lang="en-US" b="1" baseline="30000" dirty="0"/>
              <a:t>39 </a:t>
            </a:r>
            <a:r>
              <a:rPr lang="en-US" dirty="0"/>
              <a:t>neither height nor depth, nor anything else in all creation, will be able to separate us from the love of God that is in Christ Jesus our Lord 8:38-39).</a:t>
            </a:r>
          </a:p>
        </p:txBody>
      </p:sp>
    </p:spTree>
    <p:extLst>
      <p:ext uri="{BB962C8B-B14F-4D97-AF65-F5344CB8AC3E}">
        <p14:creationId xmlns:p14="http://schemas.microsoft.com/office/powerpoint/2010/main" val="2356610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54195-3677-69B7-A883-C4C9CEBD9308}"/>
              </a:ext>
            </a:extLst>
          </p:cNvPr>
          <p:cNvSpPr>
            <a:spLocks noGrp="1"/>
          </p:cNvSpPr>
          <p:nvPr>
            <p:ph type="title"/>
          </p:nvPr>
        </p:nvSpPr>
        <p:spPr/>
        <p:txBody>
          <a:bodyPr/>
          <a:lstStyle/>
          <a:p>
            <a:r>
              <a:rPr lang="en-US" dirty="0"/>
              <a:t>A Living Hope</a:t>
            </a:r>
          </a:p>
        </p:txBody>
      </p:sp>
      <p:sp>
        <p:nvSpPr>
          <p:cNvPr id="4" name="Content Placeholder 3">
            <a:extLst>
              <a:ext uri="{FF2B5EF4-FFF2-40B4-BE49-F238E27FC236}">
                <a16:creationId xmlns:a16="http://schemas.microsoft.com/office/drawing/2014/main" id="{4E96F781-0759-CB8C-D495-F924D5BEC84F}"/>
              </a:ext>
            </a:extLst>
          </p:cNvPr>
          <p:cNvSpPr>
            <a:spLocks noGrp="1"/>
          </p:cNvSpPr>
          <p:nvPr>
            <p:ph sz="half" idx="1"/>
          </p:nvPr>
        </p:nvSpPr>
        <p:spPr/>
        <p:txBody>
          <a:bodyPr>
            <a:normAutofit fontScale="85000" lnSpcReduction="20000"/>
          </a:bodyPr>
          <a:lstStyle/>
          <a:p>
            <a:r>
              <a:rPr lang="en-US" b="1" baseline="30000" dirty="0"/>
              <a:t>3 </a:t>
            </a:r>
            <a:r>
              <a:rPr lang="en-US" dirty="0"/>
              <a:t>Praise be to the God and Father of our Lord Jesus Christ! In his great mercy he has given us new birth into a living hope through the resurrection of Jesus Christ from the dead (1 Peter 1:3).</a:t>
            </a:r>
          </a:p>
        </p:txBody>
      </p:sp>
      <p:sp>
        <p:nvSpPr>
          <p:cNvPr id="5" name="Content Placeholder 4">
            <a:extLst>
              <a:ext uri="{FF2B5EF4-FFF2-40B4-BE49-F238E27FC236}">
                <a16:creationId xmlns:a16="http://schemas.microsoft.com/office/drawing/2014/main" id="{0C283848-B385-00EB-B142-34EE0EF3A413}"/>
              </a:ext>
            </a:extLst>
          </p:cNvPr>
          <p:cNvSpPr>
            <a:spLocks noGrp="1"/>
          </p:cNvSpPr>
          <p:nvPr>
            <p:ph sz="half" idx="2"/>
          </p:nvPr>
        </p:nvSpPr>
        <p:spPr/>
        <p:txBody>
          <a:bodyPr>
            <a:normAutofit fontScale="85000" lnSpcReduction="20000"/>
          </a:bodyPr>
          <a:lstStyle/>
          <a:p>
            <a:r>
              <a:rPr lang="en-US" b="1" baseline="30000" dirty="0"/>
              <a:t>22 </a:t>
            </a:r>
            <a:r>
              <a:rPr lang="en-US" dirty="0"/>
              <a:t>Now that you have purified yourselves by obeying the truth so that you have sincere love for each other, love one another deeply, from the heart. </a:t>
            </a:r>
            <a:r>
              <a:rPr lang="en-US" b="1" baseline="30000" dirty="0"/>
              <a:t>23 </a:t>
            </a:r>
            <a:r>
              <a:rPr lang="en-US" dirty="0"/>
              <a:t>For you have been born again, not of perishable seed, but of imperishable, through the living and enduring word of God. </a:t>
            </a:r>
            <a:r>
              <a:rPr lang="en-US" b="1" baseline="30000" dirty="0"/>
              <a:t>24 </a:t>
            </a:r>
            <a:r>
              <a:rPr lang="en-US" dirty="0"/>
              <a:t>For,</a:t>
            </a:r>
          </a:p>
          <a:p>
            <a:r>
              <a:rPr lang="en-US" dirty="0"/>
              <a:t>“All people are like grass,</a:t>
            </a:r>
            <a:br>
              <a:rPr lang="en-US" dirty="0"/>
            </a:br>
            <a:r>
              <a:rPr lang="en-US" dirty="0"/>
              <a:t>    and all their glory is like the flowers of the field;</a:t>
            </a:r>
            <a:br>
              <a:rPr lang="en-US" dirty="0"/>
            </a:br>
            <a:r>
              <a:rPr lang="en-US" dirty="0"/>
              <a:t>the grass withers and the flowers fall, </a:t>
            </a:r>
            <a:r>
              <a:rPr lang="en-US" b="1" baseline="30000" dirty="0"/>
              <a:t>25 </a:t>
            </a:r>
            <a:r>
              <a:rPr lang="en-US" dirty="0"/>
              <a:t>but the word of the Lord endures forever.” (1 Peter 1:22-25)</a:t>
            </a:r>
          </a:p>
          <a:p>
            <a:endParaRPr lang="en-US" dirty="0"/>
          </a:p>
        </p:txBody>
      </p:sp>
    </p:spTree>
    <p:extLst>
      <p:ext uri="{BB962C8B-B14F-4D97-AF65-F5344CB8AC3E}">
        <p14:creationId xmlns:p14="http://schemas.microsoft.com/office/powerpoint/2010/main" val="310369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F93AF-3262-9B25-4B21-CB08651DABB1}"/>
              </a:ext>
            </a:extLst>
          </p:cNvPr>
          <p:cNvSpPr>
            <a:spLocks noGrp="1"/>
          </p:cNvSpPr>
          <p:nvPr>
            <p:ph type="title"/>
          </p:nvPr>
        </p:nvSpPr>
        <p:spPr/>
        <p:txBody>
          <a:bodyPr vert="horz" lIns="91440" tIns="45720" rIns="91440" bIns="45720" rtlCol="0" anchor="ctr">
            <a:normAutofit/>
          </a:bodyPr>
          <a:lstStyle/>
          <a:p>
            <a:r>
              <a:rPr lang="en-US" sz="3600" dirty="0"/>
              <a:t>A Revolutionary Hope</a:t>
            </a:r>
          </a:p>
        </p:txBody>
      </p:sp>
      <p:sp>
        <p:nvSpPr>
          <p:cNvPr id="5" name="Content Placeholder 4">
            <a:extLst>
              <a:ext uri="{FF2B5EF4-FFF2-40B4-BE49-F238E27FC236}">
                <a16:creationId xmlns:a16="http://schemas.microsoft.com/office/drawing/2014/main" id="{A1A22E29-D217-86C2-B42B-CE4FAFDD1FE9}"/>
              </a:ext>
            </a:extLst>
          </p:cNvPr>
          <p:cNvSpPr>
            <a:spLocks noGrp="1"/>
          </p:cNvSpPr>
          <p:nvPr>
            <p:ph sz="half" idx="1"/>
          </p:nvPr>
        </p:nvSpPr>
        <p:spPr/>
        <p:txBody>
          <a:bodyPr vert="horz" lIns="91440" tIns="45720" rIns="91440" bIns="45720" rtlCol="0">
            <a:noAutofit/>
          </a:bodyPr>
          <a:lstStyle/>
          <a:p>
            <a:r>
              <a:rPr lang="en-US" b="1" baseline="30000" dirty="0"/>
              <a:t>22 </a:t>
            </a:r>
            <a:r>
              <a:rPr lang="en-US" dirty="0"/>
              <a:t>We know that the whole creation has been groaning as in the pains of childbirth right up to the present time. </a:t>
            </a:r>
            <a:r>
              <a:rPr lang="en-US" b="1" baseline="30000" dirty="0"/>
              <a:t>23 </a:t>
            </a:r>
            <a:r>
              <a:rPr lang="en-US" dirty="0"/>
              <a:t>Not only so, but we ourselves, who have the </a:t>
            </a:r>
            <a:r>
              <a:rPr lang="en-US" dirty="0" err="1"/>
              <a:t>firstfruits</a:t>
            </a:r>
            <a:r>
              <a:rPr lang="en-US" dirty="0"/>
              <a:t> of the Spirit, groan inwardly as we wait eagerly for our adoption to sonship, the redemption of our bodies (Rom. 8:22-23).</a:t>
            </a:r>
          </a:p>
        </p:txBody>
      </p:sp>
      <p:sp>
        <p:nvSpPr>
          <p:cNvPr id="8" name="Content Placeholder 7">
            <a:extLst>
              <a:ext uri="{FF2B5EF4-FFF2-40B4-BE49-F238E27FC236}">
                <a16:creationId xmlns:a16="http://schemas.microsoft.com/office/drawing/2014/main" id="{18C3FCDF-B3ED-50D7-CD59-34AA3D4848DA}"/>
              </a:ext>
            </a:extLst>
          </p:cNvPr>
          <p:cNvSpPr>
            <a:spLocks noGrp="1"/>
          </p:cNvSpPr>
          <p:nvPr>
            <p:ph sz="half" idx="2"/>
          </p:nvPr>
        </p:nvSpPr>
        <p:spPr/>
        <p:txBody>
          <a:bodyPr>
            <a:normAutofit lnSpcReduction="10000"/>
          </a:bodyPr>
          <a:lstStyle/>
          <a:p>
            <a:r>
              <a:rPr lang="en-US" dirty="0"/>
              <a:t>“…faith, whenever it develops into hope, causes not rest but unrest, not patience but impatience. It does not calm the unquiet heart, but is itself this unquiet heart in man. Thos who hope in Christ can no longer put up with reality as it is, but begin to suffer under it, to contradict it. Peace with God means conflict with the world” (Jürgen </a:t>
            </a:r>
            <a:r>
              <a:rPr lang="en-US" dirty="0" err="1"/>
              <a:t>Moltmann</a:t>
            </a:r>
            <a:r>
              <a:rPr lang="en-US" dirty="0"/>
              <a:t>).</a:t>
            </a:r>
          </a:p>
        </p:txBody>
      </p:sp>
    </p:spTree>
    <p:extLst>
      <p:ext uri="{BB962C8B-B14F-4D97-AF65-F5344CB8AC3E}">
        <p14:creationId xmlns:p14="http://schemas.microsoft.com/office/powerpoint/2010/main" val="3296850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85BAF-7BCB-6C0C-88D9-D25F1F4EFA62}"/>
              </a:ext>
            </a:extLst>
          </p:cNvPr>
          <p:cNvSpPr>
            <a:spLocks noGrp="1"/>
          </p:cNvSpPr>
          <p:nvPr>
            <p:ph type="title"/>
          </p:nvPr>
        </p:nvSpPr>
        <p:spPr/>
        <p:txBody>
          <a:bodyPr/>
          <a:lstStyle/>
          <a:p>
            <a:r>
              <a:rPr lang="en-US" dirty="0"/>
              <a:t>Resurrection: The Revolution of Life</a:t>
            </a:r>
          </a:p>
        </p:txBody>
      </p:sp>
      <p:sp>
        <p:nvSpPr>
          <p:cNvPr id="3" name="Content Placeholder 2">
            <a:extLst>
              <a:ext uri="{FF2B5EF4-FFF2-40B4-BE49-F238E27FC236}">
                <a16:creationId xmlns:a16="http://schemas.microsoft.com/office/drawing/2014/main" id="{CF0A3E1D-1E4E-7F5B-094D-6610A61E74C0}"/>
              </a:ext>
            </a:extLst>
          </p:cNvPr>
          <p:cNvSpPr>
            <a:spLocks noGrp="1"/>
          </p:cNvSpPr>
          <p:nvPr>
            <p:ph sz="half" idx="1"/>
          </p:nvPr>
        </p:nvSpPr>
        <p:spPr/>
        <p:txBody>
          <a:bodyPr>
            <a:normAutofit fontScale="85000" lnSpcReduction="20000"/>
          </a:bodyPr>
          <a:lstStyle/>
          <a:p>
            <a:r>
              <a:rPr lang="en-US" dirty="0"/>
              <a:t>For if we have been united with him in a death like his, we will certainly also be united with him in a resurrection like his. </a:t>
            </a:r>
            <a:r>
              <a:rPr lang="en-US" b="1" baseline="30000" dirty="0"/>
              <a:t>6 </a:t>
            </a:r>
            <a:r>
              <a:rPr lang="en-US" dirty="0"/>
              <a:t>For we know that our old self was crucified with him so that the body ruled by sin might be done away with, that we should no longer be slaves to sin (Rom. 6:5-6).</a:t>
            </a:r>
          </a:p>
          <a:p>
            <a:endParaRPr lang="en-US" dirty="0"/>
          </a:p>
          <a:p>
            <a:r>
              <a:rPr lang="en-US" dirty="0"/>
              <a:t>(What a wretched man I am! Who will rescue me from this body that is subject to death? Rom. 7:24).</a:t>
            </a:r>
          </a:p>
        </p:txBody>
      </p:sp>
      <p:sp>
        <p:nvSpPr>
          <p:cNvPr id="4" name="Content Placeholder 3">
            <a:extLst>
              <a:ext uri="{FF2B5EF4-FFF2-40B4-BE49-F238E27FC236}">
                <a16:creationId xmlns:a16="http://schemas.microsoft.com/office/drawing/2014/main" id="{F42FA006-DA20-DD27-0717-9AAC779E7F15}"/>
              </a:ext>
            </a:extLst>
          </p:cNvPr>
          <p:cNvSpPr>
            <a:spLocks noGrp="1"/>
          </p:cNvSpPr>
          <p:nvPr>
            <p:ph sz="half" idx="2"/>
          </p:nvPr>
        </p:nvSpPr>
        <p:spPr/>
        <p:txBody>
          <a:bodyPr>
            <a:normAutofit fontScale="85000" lnSpcReduction="20000"/>
          </a:bodyPr>
          <a:lstStyle/>
          <a:p>
            <a:r>
              <a:rPr lang="en-US" dirty="0"/>
              <a:t>In the same way, count yourselves dead to sin but alive to God in Christ Jesus. </a:t>
            </a:r>
            <a:r>
              <a:rPr lang="en-US" b="1" baseline="30000" dirty="0"/>
              <a:t>12 </a:t>
            </a:r>
            <a:r>
              <a:rPr lang="en-US" dirty="0"/>
              <a:t>Therefore do not let sin reign in your mortal body so that you obey its evil desires. </a:t>
            </a:r>
            <a:r>
              <a:rPr lang="en-US" b="1" baseline="30000" dirty="0"/>
              <a:t>13 </a:t>
            </a:r>
            <a:r>
              <a:rPr lang="en-US" dirty="0"/>
              <a:t>Do not offer any part of yourself to sin as an instrument of wickedness, but rather offer yourselves to God as those who have been brought from death to life; and offer every part of yourself to him as an instrument of righteousness. </a:t>
            </a:r>
            <a:r>
              <a:rPr lang="en-US" b="1" baseline="30000" dirty="0"/>
              <a:t>14 </a:t>
            </a:r>
            <a:r>
              <a:rPr lang="en-US" dirty="0"/>
              <a:t>For sin shall no longer be your master, because you are not under the law, but under grace (Rom. 6:11-14).</a:t>
            </a:r>
          </a:p>
        </p:txBody>
      </p:sp>
    </p:spTree>
    <p:extLst>
      <p:ext uri="{BB962C8B-B14F-4D97-AF65-F5344CB8AC3E}">
        <p14:creationId xmlns:p14="http://schemas.microsoft.com/office/powerpoint/2010/main" val="3481063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77</TotalTime>
  <Words>1293</Words>
  <Application>Microsoft Macintosh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system-ui</vt:lpstr>
      <vt:lpstr>Office Theme</vt:lpstr>
      <vt:lpstr>Singapore Systematic Theology 3 Week 7</vt:lpstr>
      <vt:lpstr>Charismata: Channels of Grace</vt:lpstr>
      <vt:lpstr>The Church IS a Mission: A Missionary Fellowship</vt:lpstr>
      <vt:lpstr>Surprised by Hope</vt:lpstr>
      <vt:lpstr>Rejecting Hope: Tacitus’s Missed Opportunity</vt:lpstr>
      <vt:lpstr>A Reassuring Hope</vt:lpstr>
      <vt:lpstr>A Living Hope</vt:lpstr>
      <vt:lpstr>A Revolutionary Hope</vt:lpstr>
      <vt:lpstr>Resurrection: The Revolution of Life</vt:lpstr>
      <vt:lpstr>Heaven: Monai pollai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Macchia, Frank</dc:creator>
  <cp:lastModifiedBy>Macchia, Frank</cp:lastModifiedBy>
  <cp:revision>3</cp:revision>
  <dcterms:created xsi:type="dcterms:W3CDTF">2025-09-24T21:09:23Z</dcterms:created>
  <dcterms:modified xsi:type="dcterms:W3CDTF">2025-09-30T18:19:07Z</dcterms:modified>
</cp:coreProperties>
</file>