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307" r:id="rId3"/>
    <p:sldId id="309" r:id="rId4"/>
    <p:sldId id="270" r:id="rId5"/>
    <p:sldId id="274" r:id="rId6"/>
    <p:sldId id="275" r:id="rId7"/>
    <p:sldId id="258" r:id="rId8"/>
    <p:sldId id="271" r:id="rId9"/>
    <p:sldId id="272" r:id="rId10"/>
    <p:sldId id="273" r:id="rId11"/>
    <p:sldId id="276" r:id="rId12"/>
    <p:sldId id="277" r:id="rId13"/>
    <p:sldId id="257" r:id="rId14"/>
    <p:sldId id="259" r:id="rId15"/>
    <p:sldId id="260" r:id="rId16"/>
    <p:sldId id="261" r:id="rId17"/>
    <p:sldId id="262" r:id="rId18"/>
    <p:sldId id="310" r:id="rId19"/>
    <p:sldId id="263" r:id="rId20"/>
    <p:sldId id="264" r:id="rId21"/>
    <p:sldId id="265" r:id="rId22"/>
    <p:sldId id="266" r:id="rId23"/>
    <p:sldId id="267" r:id="rId24"/>
    <p:sldId id="268"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14"/>
  </p:normalViewPr>
  <p:slideViewPr>
    <p:cSldViewPr snapToGrid="0" snapToObjects="1">
      <p:cViewPr>
        <p:scale>
          <a:sx n="90" d="100"/>
          <a:sy n="90"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3E806-2B6B-A949-BE24-6900707311D1}" type="doc">
      <dgm:prSet loTypeId="urn:microsoft.com/office/officeart/2005/8/layout/hProcess9" loCatId="process" qsTypeId="urn:microsoft.com/office/officeart/2005/8/quickstyle/simple1" qsCatId="simple" csTypeId="urn:microsoft.com/office/officeart/2005/8/colors/accent1_2" csCatId="accent1" phldr="1"/>
      <dgm:spPr/>
    </dgm:pt>
    <dgm:pt modelId="{B747E835-9D0C-4C46-94CB-C8EA451EB237}">
      <dgm:prSet phldrT="[Text]"/>
      <dgm:spPr/>
      <dgm:t>
        <a:bodyPr/>
        <a:lstStyle/>
        <a:p>
          <a:r>
            <a:rPr lang="en-US" dirty="0"/>
            <a:t>Creation</a:t>
          </a:r>
        </a:p>
      </dgm:t>
    </dgm:pt>
    <dgm:pt modelId="{E5685B1A-9301-4E42-AF6B-AC0E1D2C6A44}" type="parTrans" cxnId="{946C6BAC-0DDC-6D4B-8116-8A6298C4E468}">
      <dgm:prSet/>
      <dgm:spPr/>
      <dgm:t>
        <a:bodyPr/>
        <a:lstStyle/>
        <a:p>
          <a:endParaRPr lang="en-US"/>
        </a:p>
      </dgm:t>
    </dgm:pt>
    <dgm:pt modelId="{A4C9A382-EF4C-8D4B-931D-612B3A0DEDDC}" type="sibTrans" cxnId="{946C6BAC-0DDC-6D4B-8116-8A6298C4E468}">
      <dgm:prSet/>
      <dgm:spPr/>
      <dgm:t>
        <a:bodyPr/>
        <a:lstStyle/>
        <a:p>
          <a:endParaRPr lang="en-US"/>
        </a:p>
      </dgm:t>
    </dgm:pt>
    <dgm:pt modelId="{89F3595E-2FFD-134C-B2D2-6A64CC23E3E5}">
      <dgm:prSet phldrT="[Text]"/>
      <dgm:spPr/>
      <dgm:t>
        <a:bodyPr/>
        <a:lstStyle/>
        <a:p>
          <a:r>
            <a:rPr lang="en-US" dirty="0"/>
            <a:t>Christ risen:</a:t>
          </a:r>
        </a:p>
        <a:p>
          <a:r>
            <a:rPr lang="en-US" dirty="0"/>
            <a:t>The future touches the present</a:t>
          </a:r>
        </a:p>
      </dgm:t>
    </dgm:pt>
    <dgm:pt modelId="{4DF19C06-E022-3F47-8AB9-8CD3213400E5}" type="parTrans" cxnId="{C722CD1F-C119-5641-9647-B046ECACB575}">
      <dgm:prSet/>
      <dgm:spPr/>
      <dgm:t>
        <a:bodyPr/>
        <a:lstStyle/>
        <a:p>
          <a:endParaRPr lang="en-US"/>
        </a:p>
      </dgm:t>
    </dgm:pt>
    <dgm:pt modelId="{5E809DCC-0C3A-FA43-BEF1-01F2AC51A3A4}" type="sibTrans" cxnId="{C722CD1F-C119-5641-9647-B046ECACB575}">
      <dgm:prSet/>
      <dgm:spPr/>
      <dgm:t>
        <a:bodyPr/>
        <a:lstStyle/>
        <a:p>
          <a:endParaRPr lang="en-US"/>
        </a:p>
      </dgm:t>
    </dgm:pt>
    <dgm:pt modelId="{620F5BD8-6CE0-E642-864D-6E136B306D22}">
      <dgm:prSet phldrT="[Text]"/>
      <dgm:spPr/>
      <dgm:t>
        <a:bodyPr/>
        <a:lstStyle/>
        <a:p>
          <a:r>
            <a:rPr lang="en-US" dirty="0"/>
            <a:t>New Creation: Resurrection</a:t>
          </a:r>
        </a:p>
        <a:p>
          <a:r>
            <a:rPr lang="en-US" dirty="0"/>
            <a:t>New Heavens, New Earth</a:t>
          </a:r>
        </a:p>
      </dgm:t>
    </dgm:pt>
    <dgm:pt modelId="{661EFD08-D397-CB43-A013-B9DE55B756F4}" type="parTrans" cxnId="{53C8FF8B-A46E-EB4E-94BF-A69A30325F1E}">
      <dgm:prSet/>
      <dgm:spPr/>
      <dgm:t>
        <a:bodyPr/>
        <a:lstStyle/>
        <a:p>
          <a:endParaRPr lang="en-US"/>
        </a:p>
      </dgm:t>
    </dgm:pt>
    <dgm:pt modelId="{0EE6BFCB-43A1-994F-8CA4-2366E8316CE8}" type="sibTrans" cxnId="{53C8FF8B-A46E-EB4E-94BF-A69A30325F1E}">
      <dgm:prSet/>
      <dgm:spPr/>
      <dgm:t>
        <a:bodyPr/>
        <a:lstStyle/>
        <a:p>
          <a:endParaRPr lang="en-US"/>
        </a:p>
      </dgm:t>
    </dgm:pt>
    <dgm:pt modelId="{61D37F52-8D6E-BD46-9FA4-D68C12C151A6}" type="pres">
      <dgm:prSet presAssocID="{6363E806-2B6B-A949-BE24-6900707311D1}" presName="CompostProcess" presStyleCnt="0">
        <dgm:presLayoutVars>
          <dgm:dir/>
          <dgm:resizeHandles val="exact"/>
        </dgm:presLayoutVars>
      </dgm:prSet>
      <dgm:spPr/>
    </dgm:pt>
    <dgm:pt modelId="{EF2645E2-068A-4C4B-A19E-0B41B7C2B514}" type="pres">
      <dgm:prSet presAssocID="{6363E806-2B6B-A949-BE24-6900707311D1}" presName="arrow" presStyleLbl="bgShp" presStyleIdx="0" presStyleCnt="1"/>
      <dgm:spPr/>
    </dgm:pt>
    <dgm:pt modelId="{956A137C-9108-154D-B3A5-5B8DCD247A33}" type="pres">
      <dgm:prSet presAssocID="{6363E806-2B6B-A949-BE24-6900707311D1}" presName="linearProcess" presStyleCnt="0"/>
      <dgm:spPr/>
    </dgm:pt>
    <dgm:pt modelId="{54F3B354-1D06-984F-AA9C-2F719E926F68}" type="pres">
      <dgm:prSet presAssocID="{B747E835-9D0C-4C46-94CB-C8EA451EB237}" presName="textNode" presStyleLbl="node1" presStyleIdx="0" presStyleCnt="3">
        <dgm:presLayoutVars>
          <dgm:bulletEnabled val="1"/>
        </dgm:presLayoutVars>
      </dgm:prSet>
      <dgm:spPr/>
    </dgm:pt>
    <dgm:pt modelId="{84F81A9E-4088-A94A-8507-04903BB850E8}" type="pres">
      <dgm:prSet presAssocID="{A4C9A382-EF4C-8D4B-931D-612B3A0DEDDC}" presName="sibTrans" presStyleCnt="0"/>
      <dgm:spPr/>
    </dgm:pt>
    <dgm:pt modelId="{0279F9F9-DD78-C448-8F51-CE7210C53BA1}" type="pres">
      <dgm:prSet presAssocID="{89F3595E-2FFD-134C-B2D2-6A64CC23E3E5}" presName="textNode" presStyleLbl="node1" presStyleIdx="1" presStyleCnt="3">
        <dgm:presLayoutVars>
          <dgm:bulletEnabled val="1"/>
        </dgm:presLayoutVars>
      </dgm:prSet>
      <dgm:spPr/>
    </dgm:pt>
    <dgm:pt modelId="{CC5C8D85-F390-5347-A9C0-F7F2B5A49D1C}" type="pres">
      <dgm:prSet presAssocID="{5E809DCC-0C3A-FA43-BEF1-01F2AC51A3A4}" presName="sibTrans" presStyleCnt="0"/>
      <dgm:spPr/>
    </dgm:pt>
    <dgm:pt modelId="{F4640382-2579-B04E-9F6F-E0E3813D2583}" type="pres">
      <dgm:prSet presAssocID="{620F5BD8-6CE0-E642-864D-6E136B306D22}" presName="textNode" presStyleLbl="node1" presStyleIdx="2" presStyleCnt="3">
        <dgm:presLayoutVars>
          <dgm:bulletEnabled val="1"/>
        </dgm:presLayoutVars>
      </dgm:prSet>
      <dgm:spPr/>
    </dgm:pt>
  </dgm:ptLst>
  <dgm:cxnLst>
    <dgm:cxn modelId="{C722CD1F-C119-5641-9647-B046ECACB575}" srcId="{6363E806-2B6B-A949-BE24-6900707311D1}" destId="{89F3595E-2FFD-134C-B2D2-6A64CC23E3E5}" srcOrd="1" destOrd="0" parTransId="{4DF19C06-E022-3F47-8AB9-8CD3213400E5}" sibTransId="{5E809DCC-0C3A-FA43-BEF1-01F2AC51A3A4}"/>
    <dgm:cxn modelId="{E9BFD321-7318-6140-AB79-340B72F6EF2F}" type="presOf" srcId="{89F3595E-2FFD-134C-B2D2-6A64CC23E3E5}" destId="{0279F9F9-DD78-C448-8F51-CE7210C53BA1}" srcOrd="0" destOrd="0" presId="urn:microsoft.com/office/officeart/2005/8/layout/hProcess9"/>
    <dgm:cxn modelId="{001C3A65-24BA-6B4E-822B-305BBFC93131}" type="presOf" srcId="{6363E806-2B6B-A949-BE24-6900707311D1}" destId="{61D37F52-8D6E-BD46-9FA4-D68C12C151A6}" srcOrd="0" destOrd="0" presId="urn:microsoft.com/office/officeart/2005/8/layout/hProcess9"/>
    <dgm:cxn modelId="{53C8FF8B-A46E-EB4E-94BF-A69A30325F1E}" srcId="{6363E806-2B6B-A949-BE24-6900707311D1}" destId="{620F5BD8-6CE0-E642-864D-6E136B306D22}" srcOrd="2" destOrd="0" parTransId="{661EFD08-D397-CB43-A013-B9DE55B756F4}" sibTransId="{0EE6BFCB-43A1-994F-8CA4-2366E8316CE8}"/>
    <dgm:cxn modelId="{946C6BAC-0DDC-6D4B-8116-8A6298C4E468}" srcId="{6363E806-2B6B-A949-BE24-6900707311D1}" destId="{B747E835-9D0C-4C46-94CB-C8EA451EB237}" srcOrd="0" destOrd="0" parTransId="{E5685B1A-9301-4E42-AF6B-AC0E1D2C6A44}" sibTransId="{A4C9A382-EF4C-8D4B-931D-612B3A0DEDDC}"/>
    <dgm:cxn modelId="{E32CDCC4-4A25-D749-B3EC-5A0927F55E25}" type="presOf" srcId="{620F5BD8-6CE0-E642-864D-6E136B306D22}" destId="{F4640382-2579-B04E-9F6F-E0E3813D2583}" srcOrd="0" destOrd="0" presId="urn:microsoft.com/office/officeart/2005/8/layout/hProcess9"/>
    <dgm:cxn modelId="{AD37B1ED-B374-1940-8200-81FBADC4AF54}" type="presOf" srcId="{B747E835-9D0C-4C46-94CB-C8EA451EB237}" destId="{54F3B354-1D06-984F-AA9C-2F719E926F68}" srcOrd="0" destOrd="0" presId="urn:microsoft.com/office/officeart/2005/8/layout/hProcess9"/>
    <dgm:cxn modelId="{A74356A1-FCC7-C94A-8646-B62A34C647DE}" type="presParOf" srcId="{61D37F52-8D6E-BD46-9FA4-D68C12C151A6}" destId="{EF2645E2-068A-4C4B-A19E-0B41B7C2B514}" srcOrd="0" destOrd="0" presId="urn:microsoft.com/office/officeart/2005/8/layout/hProcess9"/>
    <dgm:cxn modelId="{5B68D220-F782-2B48-81FE-B47C5C8650CF}" type="presParOf" srcId="{61D37F52-8D6E-BD46-9FA4-D68C12C151A6}" destId="{956A137C-9108-154D-B3A5-5B8DCD247A33}" srcOrd="1" destOrd="0" presId="urn:microsoft.com/office/officeart/2005/8/layout/hProcess9"/>
    <dgm:cxn modelId="{2F9E2187-B307-D242-8229-17B0C9D9BD88}" type="presParOf" srcId="{956A137C-9108-154D-B3A5-5B8DCD247A33}" destId="{54F3B354-1D06-984F-AA9C-2F719E926F68}" srcOrd="0" destOrd="0" presId="urn:microsoft.com/office/officeart/2005/8/layout/hProcess9"/>
    <dgm:cxn modelId="{1EA6839F-DB09-0C4E-8E0E-8DF232539CD3}" type="presParOf" srcId="{956A137C-9108-154D-B3A5-5B8DCD247A33}" destId="{84F81A9E-4088-A94A-8507-04903BB850E8}" srcOrd="1" destOrd="0" presId="urn:microsoft.com/office/officeart/2005/8/layout/hProcess9"/>
    <dgm:cxn modelId="{CF932D77-8D5F-914E-A249-7BA05359FCDB}" type="presParOf" srcId="{956A137C-9108-154D-B3A5-5B8DCD247A33}" destId="{0279F9F9-DD78-C448-8F51-CE7210C53BA1}" srcOrd="2" destOrd="0" presId="urn:microsoft.com/office/officeart/2005/8/layout/hProcess9"/>
    <dgm:cxn modelId="{3C8AAE05-90A8-E745-AC21-15388BAD7F26}" type="presParOf" srcId="{956A137C-9108-154D-B3A5-5B8DCD247A33}" destId="{CC5C8D85-F390-5347-A9C0-F7F2B5A49D1C}" srcOrd="3" destOrd="0" presId="urn:microsoft.com/office/officeart/2005/8/layout/hProcess9"/>
    <dgm:cxn modelId="{2CF281A5-C799-DA48-AC1E-16AD0F364719}" type="presParOf" srcId="{956A137C-9108-154D-B3A5-5B8DCD247A33}" destId="{F4640382-2579-B04E-9F6F-E0E3813D258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645E2-068A-4C4B-A19E-0B41B7C2B514}">
      <dsp:nvSpPr>
        <dsp:cNvPr id="0" name=""/>
        <dsp:cNvSpPr/>
      </dsp:nvSpPr>
      <dsp:spPr>
        <a:xfrm>
          <a:off x="788669" y="0"/>
          <a:ext cx="8938260" cy="41957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3B354-1D06-984F-AA9C-2F719E926F68}">
      <dsp:nvSpPr>
        <dsp:cNvPr id="0" name=""/>
        <dsp:cNvSpPr/>
      </dsp:nvSpPr>
      <dsp:spPr>
        <a:xfrm>
          <a:off x="356339" y="1258728"/>
          <a:ext cx="3154680" cy="1678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Creation</a:t>
          </a:r>
        </a:p>
      </dsp:txBody>
      <dsp:txXfrm>
        <a:off x="438267" y="1340656"/>
        <a:ext cx="2990824" cy="1514449"/>
      </dsp:txXfrm>
    </dsp:sp>
    <dsp:sp modelId="{0279F9F9-DD78-C448-8F51-CE7210C53BA1}">
      <dsp:nvSpPr>
        <dsp:cNvPr id="0" name=""/>
        <dsp:cNvSpPr/>
      </dsp:nvSpPr>
      <dsp:spPr>
        <a:xfrm>
          <a:off x="3680460" y="1258728"/>
          <a:ext cx="3154680" cy="1678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Christ risen:</a:t>
          </a:r>
        </a:p>
        <a:p>
          <a:pPr marL="0" lvl="0" indent="0" algn="ctr" defTabSz="977900">
            <a:lnSpc>
              <a:spcPct val="90000"/>
            </a:lnSpc>
            <a:spcBef>
              <a:spcPct val="0"/>
            </a:spcBef>
            <a:spcAft>
              <a:spcPct val="35000"/>
            </a:spcAft>
            <a:buNone/>
          </a:pPr>
          <a:r>
            <a:rPr lang="en-US" sz="2200" kern="1200" dirty="0"/>
            <a:t>The future touches the present</a:t>
          </a:r>
        </a:p>
      </dsp:txBody>
      <dsp:txXfrm>
        <a:off x="3762388" y="1340656"/>
        <a:ext cx="2990824" cy="1514449"/>
      </dsp:txXfrm>
    </dsp:sp>
    <dsp:sp modelId="{F4640382-2579-B04E-9F6F-E0E3813D2583}">
      <dsp:nvSpPr>
        <dsp:cNvPr id="0" name=""/>
        <dsp:cNvSpPr/>
      </dsp:nvSpPr>
      <dsp:spPr>
        <a:xfrm>
          <a:off x="7004580" y="1258728"/>
          <a:ext cx="3154680" cy="16783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New Creation: Resurrection</a:t>
          </a:r>
        </a:p>
        <a:p>
          <a:pPr marL="0" lvl="0" indent="0" algn="ctr" defTabSz="977900">
            <a:lnSpc>
              <a:spcPct val="90000"/>
            </a:lnSpc>
            <a:spcBef>
              <a:spcPct val="0"/>
            </a:spcBef>
            <a:spcAft>
              <a:spcPct val="35000"/>
            </a:spcAft>
            <a:buNone/>
          </a:pPr>
          <a:r>
            <a:rPr lang="en-US" sz="2200" kern="1200" dirty="0"/>
            <a:t>New Heavens, New Earth</a:t>
          </a:r>
        </a:p>
      </dsp:txBody>
      <dsp:txXfrm>
        <a:off x="7086508" y="1340656"/>
        <a:ext cx="2990824" cy="15144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8/16/21</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28371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8/16/21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1764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8/16/21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121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8/16/21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815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8/16/21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417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8/16/21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3435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8/16/21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9578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8/16/21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3573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8/16/21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7913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8/16/21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7391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8/16/21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589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8/16/21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07173978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7" r:id="rId9"/>
    <p:sldLayoutId id="2147483735" r:id="rId10"/>
    <p:sldLayoutId id="2147483736"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rev+6&amp;version=NIV#fen-NIV-30811g" TargetMode="External"/><Relationship Id="rId2" Type="http://schemas.openxmlformats.org/officeDocument/2006/relationships/hyperlink" Target="https://www.biblegateway.com/passage/?search=rev+6&amp;version=NIV#fen-NIV-30810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125AF9E-B664-464B-993F-FD838765DCB3}"/>
              </a:ext>
            </a:extLst>
          </p:cNvPr>
          <p:cNvSpPr>
            <a:spLocks noGrp="1"/>
          </p:cNvSpPr>
          <p:nvPr>
            <p:ph type="ctrTitle"/>
          </p:nvPr>
        </p:nvSpPr>
        <p:spPr>
          <a:xfrm>
            <a:off x="838200" y="513189"/>
            <a:ext cx="5797883" cy="2667000"/>
          </a:xfrm>
        </p:spPr>
        <p:txBody>
          <a:bodyPr anchor="b">
            <a:normAutofit/>
          </a:bodyPr>
          <a:lstStyle/>
          <a:p>
            <a:pPr algn="l"/>
            <a:r>
              <a:rPr lang="en-US" dirty="0">
                <a:solidFill>
                  <a:schemeClr val="tx2"/>
                </a:solidFill>
              </a:rPr>
              <a:t>JDS Systematic Theology 3:</a:t>
            </a:r>
            <a:br>
              <a:rPr lang="en-US" dirty="0">
                <a:solidFill>
                  <a:schemeClr val="tx2"/>
                </a:solidFill>
              </a:rPr>
            </a:br>
            <a:r>
              <a:rPr lang="en-US" dirty="0">
                <a:solidFill>
                  <a:schemeClr val="tx2"/>
                </a:solidFill>
              </a:rPr>
              <a:t>Session 6</a:t>
            </a:r>
          </a:p>
        </p:txBody>
      </p:sp>
      <p:sp>
        <p:nvSpPr>
          <p:cNvPr id="3" name="Subtitle 2">
            <a:extLst>
              <a:ext uri="{FF2B5EF4-FFF2-40B4-BE49-F238E27FC236}">
                <a16:creationId xmlns:a16="http://schemas.microsoft.com/office/drawing/2014/main" id="{FAB47755-1753-6545-9C0A-047F9924A79C}"/>
              </a:ext>
            </a:extLst>
          </p:cNvPr>
          <p:cNvSpPr>
            <a:spLocks noGrp="1"/>
          </p:cNvSpPr>
          <p:nvPr>
            <p:ph type="subTitle" idx="1"/>
          </p:nvPr>
        </p:nvSpPr>
        <p:spPr>
          <a:xfrm>
            <a:off x="838200" y="3408788"/>
            <a:ext cx="5797882" cy="1785690"/>
          </a:xfrm>
        </p:spPr>
        <p:txBody>
          <a:bodyPr anchor="t">
            <a:normAutofit/>
          </a:bodyPr>
          <a:lstStyle/>
          <a:p>
            <a:pPr algn="l"/>
            <a:r>
              <a:rPr lang="en-US" sz="2800" dirty="0">
                <a:solidFill>
                  <a:schemeClr val="tx2"/>
                </a:solidFill>
                <a:latin typeface="Calibri" panose="020F0502020204030204" pitchFamily="34" charset="0"/>
                <a:cs typeface="Calibri" panose="020F0502020204030204" pitchFamily="34" charset="0"/>
              </a:rPr>
              <a:t>Professor Frank D. Macchia</a:t>
            </a:r>
          </a:p>
        </p:txBody>
      </p:sp>
      <p:pic>
        <p:nvPicPr>
          <p:cNvPr id="4" name="Picture 3">
            <a:extLst>
              <a:ext uri="{FF2B5EF4-FFF2-40B4-BE49-F238E27FC236}">
                <a16:creationId xmlns:a16="http://schemas.microsoft.com/office/drawing/2014/main" id="{2E657690-BD2A-4C2F-8526-6241F7C381C8}"/>
              </a:ext>
            </a:extLst>
          </p:cNvPr>
          <p:cNvPicPr>
            <a:picLocks noChangeAspect="1"/>
          </p:cNvPicPr>
          <p:nvPr/>
        </p:nvPicPr>
        <p:blipFill rotWithShape="1">
          <a:blip r:embed="rId2"/>
          <a:srcRect l="16019" r="7800" b="1"/>
          <a:stretch/>
        </p:blipFill>
        <p:spPr>
          <a:xfrm>
            <a:off x="7162800" y="10"/>
            <a:ext cx="5029200" cy="5693802"/>
          </a:xfrm>
          <a:prstGeom prst="rect">
            <a:avLst/>
          </a:prstGeom>
        </p:spPr>
      </p:pic>
      <p:sp>
        <p:nvSpPr>
          <p:cNvPr id="13" name="Rectangle 12">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79139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AFCE-068F-5246-B9C6-0A2354BA21F4}"/>
              </a:ext>
            </a:extLst>
          </p:cNvPr>
          <p:cNvSpPr>
            <a:spLocks noGrp="1"/>
          </p:cNvSpPr>
          <p:nvPr>
            <p:ph type="title"/>
          </p:nvPr>
        </p:nvSpPr>
        <p:spPr/>
        <p:txBody>
          <a:bodyPr>
            <a:normAutofit/>
          </a:bodyPr>
          <a:lstStyle/>
          <a:p>
            <a:r>
              <a:rPr lang="en-US" sz="3600" dirty="0"/>
              <a:t>Prophetic versus Apocalyptic: Martin Buber</a:t>
            </a:r>
          </a:p>
        </p:txBody>
      </p:sp>
      <p:sp>
        <p:nvSpPr>
          <p:cNvPr id="3" name="Content Placeholder 2">
            <a:extLst>
              <a:ext uri="{FF2B5EF4-FFF2-40B4-BE49-F238E27FC236}">
                <a16:creationId xmlns:a16="http://schemas.microsoft.com/office/drawing/2014/main" id="{03A764A5-20A5-F545-B7CC-9379F92B2E40}"/>
              </a:ext>
            </a:extLst>
          </p:cNvPr>
          <p:cNvSpPr>
            <a:spLocks noGrp="1"/>
          </p:cNvSpPr>
          <p:nvPr>
            <p:ph sz="half" idx="1"/>
          </p:nvPr>
        </p:nvSpPr>
        <p:spPr/>
        <p:txBody>
          <a:bodyPr>
            <a:normAutofit fontScale="77500" lnSpcReduction="20000"/>
          </a:bodyPr>
          <a:lstStyle/>
          <a:p>
            <a:pPr marL="0" indent="0">
              <a:buNone/>
            </a:pPr>
            <a:r>
              <a:rPr lang="en-US" dirty="0"/>
              <a:t>Prophetic: </a:t>
            </a:r>
          </a:p>
          <a:p>
            <a:r>
              <a:rPr lang="en-US" dirty="0"/>
              <a:t>Within history.</a:t>
            </a:r>
          </a:p>
          <a:p>
            <a:r>
              <a:rPr lang="en-US" dirty="0"/>
              <a:t>History is open.</a:t>
            </a:r>
          </a:p>
          <a:p>
            <a:r>
              <a:rPr lang="en-US" dirty="0"/>
              <a:t>Encourages partnership with God to  change history.</a:t>
            </a:r>
          </a:p>
          <a:p>
            <a:endParaRPr lang="en-US" dirty="0"/>
          </a:p>
          <a:p>
            <a:pPr marL="0" indent="0">
              <a:buNone/>
            </a:pPr>
            <a:r>
              <a:rPr lang="en-US" dirty="0"/>
              <a:t>Apocalyptic:</a:t>
            </a:r>
          </a:p>
          <a:p>
            <a:r>
              <a:rPr lang="en-US" dirty="0"/>
              <a:t>Beyond history.</a:t>
            </a:r>
          </a:p>
          <a:p>
            <a:r>
              <a:rPr lang="en-US" dirty="0"/>
              <a:t>History is fixed in advance.</a:t>
            </a:r>
          </a:p>
          <a:p>
            <a:r>
              <a:rPr lang="en-US" dirty="0"/>
              <a:t>Encourages escapism.</a:t>
            </a:r>
          </a:p>
        </p:txBody>
      </p:sp>
      <p:pic>
        <p:nvPicPr>
          <p:cNvPr id="3074" name="Picture 2" descr="Reckonings: a journal of justice, hope and history: &amp;quot;All Real Living is  Meeting&amp;quot; — The Philosophy of Martin Buber">
            <a:extLst>
              <a:ext uri="{FF2B5EF4-FFF2-40B4-BE49-F238E27FC236}">
                <a16:creationId xmlns:a16="http://schemas.microsoft.com/office/drawing/2014/main" id="{39F08505-33AC-964B-8287-B771E537FB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8013" y="1495972"/>
            <a:ext cx="3557587" cy="493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52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BC7D-47D1-3147-AA5F-ED6CA1F1EE5E}"/>
              </a:ext>
            </a:extLst>
          </p:cNvPr>
          <p:cNvSpPr>
            <a:spLocks noGrp="1"/>
          </p:cNvSpPr>
          <p:nvPr>
            <p:ph type="title"/>
          </p:nvPr>
        </p:nvSpPr>
        <p:spPr>
          <a:xfrm>
            <a:off x="838200" y="365761"/>
            <a:ext cx="10515600" cy="605790"/>
          </a:xfrm>
        </p:spPr>
        <p:txBody>
          <a:bodyPr>
            <a:normAutofit fontScale="90000"/>
          </a:bodyPr>
          <a:lstStyle/>
          <a:p>
            <a:r>
              <a:rPr lang="en-US" dirty="0"/>
              <a:t>Life after death</a:t>
            </a:r>
          </a:p>
        </p:txBody>
      </p:sp>
      <p:sp>
        <p:nvSpPr>
          <p:cNvPr id="3" name="Content Placeholder 2">
            <a:extLst>
              <a:ext uri="{FF2B5EF4-FFF2-40B4-BE49-F238E27FC236}">
                <a16:creationId xmlns:a16="http://schemas.microsoft.com/office/drawing/2014/main" id="{6F742829-D3E0-E544-8506-06171FDC95FF}"/>
              </a:ext>
            </a:extLst>
          </p:cNvPr>
          <p:cNvSpPr>
            <a:spLocks noGrp="1"/>
          </p:cNvSpPr>
          <p:nvPr>
            <p:ph sz="half" idx="1"/>
          </p:nvPr>
        </p:nvSpPr>
        <p:spPr>
          <a:xfrm>
            <a:off x="838200" y="1100138"/>
            <a:ext cx="5181600" cy="5243512"/>
          </a:xfrm>
        </p:spPr>
        <p:txBody>
          <a:bodyPr>
            <a:noAutofit/>
          </a:bodyPr>
          <a:lstStyle/>
          <a:p>
            <a:r>
              <a:rPr lang="en-US" sz="2200" b="1" baseline="30000" dirty="0"/>
              <a:t>35</a:t>
            </a:r>
            <a:r>
              <a:rPr lang="en-US" sz="2200" dirty="0"/>
              <a:t>Who shall separate us from the love of Christ? Shall trouble or hardship or persecution or famine or nakedness or danger or sword?...</a:t>
            </a:r>
            <a:r>
              <a:rPr lang="en-US" sz="2200" b="1" baseline="30000" dirty="0"/>
              <a:t> 37 </a:t>
            </a:r>
            <a:r>
              <a:rPr lang="en-US" sz="2200" dirty="0"/>
              <a:t>No, in all these things we are more than conquerors through him who loved us. </a:t>
            </a:r>
            <a:r>
              <a:rPr lang="en-US" sz="2200" b="1" baseline="30000" dirty="0"/>
              <a:t>38 </a:t>
            </a:r>
            <a:r>
              <a:rPr lang="en-US" sz="2200" dirty="0"/>
              <a:t>For I am convinced that neither death nor life, neither angels nor demons,</a:t>
            </a:r>
            <a:r>
              <a:rPr lang="en-US" sz="2200" baseline="30000" dirty="0"/>
              <a:t> </a:t>
            </a:r>
            <a:r>
              <a:rPr lang="en-US" sz="2200" dirty="0"/>
              <a:t>neither the present nor the future, nor any powers, </a:t>
            </a:r>
            <a:r>
              <a:rPr lang="en-US" sz="2200" b="1" baseline="30000" dirty="0"/>
              <a:t>39 </a:t>
            </a:r>
            <a:r>
              <a:rPr lang="en-US" sz="2200" dirty="0"/>
              <a:t>neither height nor depth, nor anything else in all creation, will be able to separate us from the love of God that is in Christ Jesus our Lord (Rom. 8).</a:t>
            </a:r>
          </a:p>
        </p:txBody>
      </p:sp>
      <p:sp>
        <p:nvSpPr>
          <p:cNvPr id="4" name="Content Placeholder 3">
            <a:extLst>
              <a:ext uri="{FF2B5EF4-FFF2-40B4-BE49-F238E27FC236}">
                <a16:creationId xmlns:a16="http://schemas.microsoft.com/office/drawing/2014/main" id="{0DEF8748-7DE0-2C4D-B807-BD440DC865E3}"/>
              </a:ext>
            </a:extLst>
          </p:cNvPr>
          <p:cNvSpPr>
            <a:spLocks noGrp="1"/>
          </p:cNvSpPr>
          <p:nvPr>
            <p:ph sz="half" idx="2"/>
          </p:nvPr>
        </p:nvSpPr>
        <p:spPr>
          <a:xfrm>
            <a:off x="6172200" y="1248727"/>
            <a:ext cx="5181600" cy="5243512"/>
          </a:xfrm>
        </p:spPr>
        <p:txBody>
          <a:bodyPr>
            <a:normAutofit fontScale="85000" lnSpcReduction="10000"/>
          </a:bodyPr>
          <a:lstStyle/>
          <a:p>
            <a:r>
              <a:rPr lang="en-US" b="1" baseline="30000" dirty="0"/>
              <a:t>8 </a:t>
            </a:r>
            <a:r>
              <a:rPr lang="en-US" dirty="0"/>
              <a:t>If we live, we live for the Lord; and if we die, we die for the Lord. So, whether we live or die, we belong to the Lord (Rom. 14:8). </a:t>
            </a:r>
          </a:p>
          <a:p>
            <a:r>
              <a:rPr lang="en-US" dirty="0"/>
              <a:t>…who has given us the Spirit as a deposit, guaranteeing what is to come (2 Cor. 5:5).</a:t>
            </a:r>
          </a:p>
          <a:p>
            <a:r>
              <a:rPr lang="en-US" b="1" baseline="30000" dirty="0"/>
              <a:t>11 </a:t>
            </a:r>
            <a:r>
              <a:rPr lang="en-US" dirty="0"/>
              <a:t>And if the Spirit of him who raised Jesus from the dead is living in you, he who raised Christ from the dead will also give life to your mortal bodies because of his Spirit who lives in you (Rom. 8:11).</a:t>
            </a:r>
          </a:p>
          <a:p>
            <a:pPr marL="0" indent="0">
              <a:buNone/>
            </a:pPr>
            <a:endParaRPr lang="en-US" sz="3200" dirty="0"/>
          </a:p>
        </p:txBody>
      </p:sp>
    </p:spTree>
    <p:extLst>
      <p:ext uri="{BB962C8B-B14F-4D97-AF65-F5344CB8AC3E}">
        <p14:creationId xmlns:p14="http://schemas.microsoft.com/office/powerpoint/2010/main" val="211774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A3A3-C14B-3246-943F-A8C7073D82E8}"/>
              </a:ext>
            </a:extLst>
          </p:cNvPr>
          <p:cNvSpPr>
            <a:spLocks noGrp="1"/>
          </p:cNvSpPr>
          <p:nvPr>
            <p:ph type="title"/>
          </p:nvPr>
        </p:nvSpPr>
        <p:spPr/>
        <p:txBody>
          <a:bodyPr/>
          <a:lstStyle/>
          <a:p>
            <a:r>
              <a:rPr lang="en-US" dirty="0"/>
              <a:t>Heaven</a:t>
            </a:r>
          </a:p>
        </p:txBody>
      </p:sp>
      <p:sp>
        <p:nvSpPr>
          <p:cNvPr id="3" name="Content Placeholder 2">
            <a:extLst>
              <a:ext uri="{FF2B5EF4-FFF2-40B4-BE49-F238E27FC236}">
                <a16:creationId xmlns:a16="http://schemas.microsoft.com/office/drawing/2014/main" id="{B0A5362F-B628-D444-8B88-183F396EEDCD}"/>
              </a:ext>
            </a:extLst>
          </p:cNvPr>
          <p:cNvSpPr>
            <a:spLocks noGrp="1"/>
          </p:cNvSpPr>
          <p:nvPr>
            <p:ph sz="half" idx="1"/>
          </p:nvPr>
        </p:nvSpPr>
        <p:spPr>
          <a:xfrm>
            <a:off x="838200" y="1500188"/>
            <a:ext cx="5181600" cy="4676775"/>
          </a:xfrm>
        </p:spPr>
        <p:txBody>
          <a:bodyPr>
            <a:normAutofit fontScale="85000" lnSpcReduction="20000"/>
          </a:bodyPr>
          <a:lstStyle/>
          <a:p>
            <a:r>
              <a:rPr lang="en-US" dirty="0"/>
              <a:t>“Do not let your hearts be troubled. You believe in God; believe also in me. </a:t>
            </a:r>
            <a:r>
              <a:rPr lang="en-US" b="1" baseline="30000" dirty="0"/>
              <a:t>2 </a:t>
            </a:r>
            <a:r>
              <a:rPr lang="en-US" dirty="0"/>
              <a:t>My Father’s house has many rooms; if that were not so, would I have told you that I am going there to prepare a place for you? </a:t>
            </a:r>
            <a:r>
              <a:rPr lang="en-US" b="1" baseline="30000" dirty="0"/>
              <a:t>3 </a:t>
            </a:r>
            <a:r>
              <a:rPr lang="en-US" dirty="0"/>
              <a:t>And if I go and prepare a place for you, I will come back and take you to be with me that you also may be where I am. </a:t>
            </a:r>
            <a:r>
              <a:rPr lang="en-US" b="1" baseline="30000" dirty="0"/>
              <a:t>4 </a:t>
            </a:r>
            <a:r>
              <a:rPr lang="en-US" dirty="0"/>
              <a:t>You know the way to the place where I am going” (John 14:1-4)</a:t>
            </a:r>
          </a:p>
        </p:txBody>
      </p:sp>
      <p:sp>
        <p:nvSpPr>
          <p:cNvPr id="4" name="Content Placeholder 3">
            <a:extLst>
              <a:ext uri="{FF2B5EF4-FFF2-40B4-BE49-F238E27FC236}">
                <a16:creationId xmlns:a16="http://schemas.microsoft.com/office/drawing/2014/main" id="{B631A5FC-8FA5-0243-A5F0-7042598C8130}"/>
              </a:ext>
            </a:extLst>
          </p:cNvPr>
          <p:cNvSpPr>
            <a:spLocks noGrp="1"/>
          </p:cNvSpPr>
          <p:nvPr>
            <p:ph sz="half" idx="2"/>
          </p:nvPr>
        </p:nvSpPr>
        <p:spPr/>
        <p:txBody>
          <a:bodyPr>
            <a:normAutofit fontScale="85000" lnSpcReduction="20000"/>
          </a:bodyPr>
          <a:lstStyle/>
          <a:p>
            <a:r>
              <a:rPr lang="el-GR" sz="3200" dirty="0"/>
              <a:t>μοναὶ</a:t>
            </a:r>
            <a:r>
              <a:rPr lang="en-US" sz="3200" dirty="0"/>
              <a:t> </a:t>
            </a:r>
            <a:r>
              <a:rPr lang="el-GR" sz="3200" dirty="0" err="1"/>
              <a:t>πολλαί</a:t>
            </a:r>
            <a:r>
              <a:rPr lang="en-US" sz="3200" dirty="0"/>
              <a:t> </a:t>
            </a:r>
          </a:p>
          <a:p>
            <a:r>
              <a:rPr lang="en-US" sz="3200" dirty="0"/>
              <a:t>(</a:t>
            </a:r>
            <a:r>
              <a:rPr lang="en-US" sz="3200" dirty="0" err="1"/>
              <a:t>monai</a:t>
            </a:r>
            <a:r>
              <a:rPr lang="en-US" sz="3200" dirty="0"/>
              <a:t> </a:t>
            </a:r>
            <a:r>
              <a:rPr lang="en-US" sz="3200" dirty="0" err="1"/>
              <a:t>pollai</a:t>
            </a:r>
            <a:r>
              <a:rPr lang="en-US" sz="3200" dirty="0"/>
              <a:t>) (rooms many)</a:t>
            </a:r>
          </a:p>
        </p:txBody>
      </p:sp>
    </p:spTree>
    <p:extLst>
      <p:ext uri="{BB962C8B-B14F-4D97-AF65-F5344CB8AC3E}">
        <p14:creationId xmlns:p14="http://schemas.microsoft.com/office/powerpoint/2010/main" val="271184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C1FE-F143-9544-B1FD-ED719F0EC095}"/>
              </a:ext>
            </a:extLst>
          </p:cNvPr>
          <p:cNvSpPr>
            <a:spLocks noGrp="1"/>
          </p:cNvSpPr>
          <p:nvPr>
            <p:ph type="title"/>
          </p:nvPr>
        </p:nvSpPr>
        <p:spPr/>
        <p:txBody>
          <a:bodyPr/>
          <a:lstStyle/>
          <a:p>
            <a:r>
              <a:rPr lang="en-US" dirty="0"/>
              <a:t>Tribulation: Revelation 21:1-5</a:t>
            </a:r>
          </a:p>
        </p:txBody>
      </p:sp>
      <p:sp>
        <p:nvSpPr>
          <p:cNvPr id="3" name="Content Placeholder 2">
            <a:extLst>
              <a:ext uri="{FF2B5EF4-FFF2-40B4-BE49-F238E27FC236}">
                <a16:creationId xmlns:a16="http://schemas.microsoft.com/office/drawing/2014/main" id="{977829B3-746D-7B4D-8087-1A12B8FE01E5}"/>
              </a:ext>
            </a:extLst>
          </p:cNvPr>
          <p:cNvSpPr>
            <a:spLocks noGrp="1"/>
          </p:cNvSpPr>
          <p:nvPr>
            <p:ph idx="1"/>
          </p:nvPr>
        </p:nvSpPr>
        <p:spPr/>
        <p:txBody>
          <a:bodyPr>
            <a:normAutofit fontScale="85000" lnSpcReduction="20000"/>
          </a:bodyPr>
          <a:lstStyle/>
          <a:p>
            <a:r>
              <a:rPr lang="en-US" dirty="0"/>
              <a:t>Then I saw “a new heaven and a new earth,”</a:t>
            </a:r>
            <a:r>
              <a:rPr lang="en-US" baseline="30000" dirty="0"/>
              <a:t> </a:t>
            </a:r>
            <a:r>
              <a:rPr lang="en-US" dirty="0"/>
              <a:t>for the first heaven and the first earth had passed away, and there was no longer any sea. </a:t>
            </a:r>
            <a:r>
              <a:rPr lang="en-US" b="1" baseline="30000" dirty="0"/>
              <a:t>2 </a:t>
            </a:r>
            <a:r>
              <a:rPr lang="en-US" dirty="0"/>
              <a:t>I saw the Holy City, the new Jerusalem, coming down out of heaven from God, prepared as a bride beautifully dressed for her husband. </a:t>
            </a:r>
            <a:r>
              <a:rPr lang="en-US" b="1" baseline="30000" dirty="0"/>
              <a:t>3 </a:t>
            </a:r>
            <a:r>
              <a:rPr lang="en-US" dirty="0"/>
              <a:t>And I heard a loud voice from the throne saying, “Look! God’s dwelling place is now among the people, and he will dwell with them. They will be his people, and God himself will be with them and be their God. </a:t>
            </a:r>
            <a:r>
              <a:rPr lang="en-US" b="1" baseline="30000" dirty="0"/>
              <a:t>4 </a:t>
            </a:r>
            <a:r>
              <a:rPr lang="en-US" dirty="0"/>
              <a:t>‘He will wipe every tear from their eyes. There will be no more death’ or mourning or crying or pain, for the old order of things has passed away.”</a:t>
            </a:r>
          </a:p>
          <a:p>
            <a:r>
              <a:rPr lang="en-US" b="1" baseline="30000" dirty="0"/>
              <a:t>5 </a:t>
            </a:r>
            <a:r>
              <a:rPr lang="en-US" dirty="0"/>
              <a:t>He who was seated on the throne said, “I am making everything new!” Then he said, “Write this down, for these words are trustworthy and true.”</a:t>
            </a:r>
          </a:p>
          <a:p>
            <a:endParaRPr lang="en-US" dirty="0"/>
          </a:p>
        </p:txBody>
      </p:sp>
    </p:spTree>
    <p:extLst>
      <p:ext uri="{BB962C8B-B14F-4D97-AF65-F5344CB8AC3E}">
        <p14:creationId xmlns:p14="http://schemas.microsoft.com/office/powerpoint/2010/main" val="253700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E05C0-D5F5-9940-8C01-9CDA826CC1C3}"/>
              </a:ext>
            </a:extLst>
          </p:cNvPr>
          <p:cNvSpPr>
            <a:spLocks noGrp="1"/>
          </p:cNvSpPr>
          <p:nvPr>
            <p:ph type="title"/>
          </p:nvPr>
        </p:nvSpPr>
        <p:spPr/>
        <p:txBody>
          <a:bodyPr/>
          <a:lstStyle/>
          <a:p>
            <a:r>
              <a:rPr lang="en-US" dirty="0"/>
              <a:t>The nations are blessed</a:t>
            </a:r>
          </a:p>
        </p:txBody>
      </p:sp>
      <p:sp>
        <p:nvSpPr>
          <p:cNvPr id="6" name="Content Placeholder 5">
            <a:extLst>
              <a:ext uri="{FF2B5EF4-FFF2-40B4-BE49-F238E27FC236}">
                <a16:creationId xmlns:a16="http://schemas.microsoft.com/office/drawing/2014/main" id="{6FFCB441-5EC9-8F46-8DB4-8BC0EB5B356F}"/>
              </a:ext>
            </a:extLst>
          </p:cNvPr>
          <p:cNvSpPr>
            <a:spLocks noGrp="1"/>
          </p:cNvSpPr>
          <p:nvPr>
            <p:ph idx="1"/>
          </p:nvPr>
        </p:nvSpPr>
        <p:spPr/>
        <p:txBody>
          <a:bodyPr/>
          <a:lstStyle/>
          <a:p>
            <a:r>
              <a:rPr lang="en-US" b="1" baseline="30000" dirty="0"/>
              <a:t>22 </a:t>
            </a:r>
            <a:r>
              <a:rPr lang="en-US" dirty="0"/>
              <a:t>I did not see a temple in the city, because the Lord God Almighty and the Lamb are its temple. </a:t>
            </a:r>
            <a:r>
              <a:rPr lang="en-US" b="1" baseline="30000" dirty="0"/>
              <a:t>23 </a:t>
            </a:r>
            <a:r>
              <a:rPr lang="en-US" dirty="0"/>
              <a:t>The city does not need the sun or the moon to shine on it, for the glory of God gives it light, and the Lamb is its lamp. </a:t>
            </a:r>
            <a:r>
              <a:rPr lang="en-US" b="1" baseline="30000" dirty="0"/>
              <a:t>24 </a:t>
            </a:r>
            <a:r>
              <a:rPr lang="en-US" dirty="0"/>
              <a:t>The nations will walk by its light, and the kings of the earth will bring their splendor into it. </a:t>
            </a:r>
            <a:r>
              <a:rPr lang="en-US" b="1" baseline="30000" dirty="0"/>
              <a:t>25 </a:t>
            </a:r>
            <a:r>
              <a:rPr lang="en-US" dirty="0"/>
              <a:t>On no day will its gates ever be shut, for there will be no night there. </a:t>
            </a:r>
            <a:r>
              <a:rPr lang="en-US" b="1" baseline="30000" dirty="0"/>
              <a:t>26 </a:t>
            </a:r>
            <a:r>
              <a:rPr lang="en-US" dirty="0"/>
              <a:t>The glory and honor of the nations will be brought into it. </a:t>
            </a:r>
          </a:p>
        </p:txBody>
      </p:sp>
    </p:spTree>
    <p:extLst>
      <p:ext uri="{BB962C8B-B14F-4D97-AF65-F5344CB8AC3E}">
        <p14:creationId xmlns:p14="http://schemas.microsoft.com/office/powerpoint/2010/main" val="393729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19838-6079-DC41-991C-2C6E270B3F8D}"/>
              </a:ext>
            </a:extLst>
          </p:cNvPr>
          <p:cNvSpPr>
            <a:spLocks noGrp="1"/>
          </p:cNvSpPr>
          <p:nvPr>
            <p:ph type="title"/>
          </p:nvPr>
        </p:nvSpPr>
        <p:spPr/>
        <p:txBody>
          <a:bodyPr/>
          <a:lstStyle/>
          <a:p>
            <a:r>
              <a:rPr lang="en-US" dirty="0"/>
              <a:t>First and Second Seal</a:t>
            </a:r>
          </a:p>
        </p:txBody>
      </p:sp>
      <p:sp>
        <p:nvSpPr>
          <p:cNvPr id="3" name="Content Placeholder 2">
            <a:extLst>
              <a:ext uri="{FF2B5EF4-FFF2-40B4-BE49-F238E27FC236}">
                <a16:creationId xmlns:a16="http://schemas.microsoft.com/office/drawing/2014/main" id="{B51C70FF-A190-0647-BB9E-B760B3F37AA0}"/>
              </a:ext>
            </a:extLst>
          </p:cNvPr>
          <p:cNvSpPr>
            <a:spLocks noGrp="1"/>
          </p:cNvSpPr>
          <p:nvPr>
            <p:ph idx="1"/>
          </p:nvPr>
        </p:nvSpPr>
        <p:spPr/>
        <p:txBody>
          <a:bodyPr>
            <a:normAutofit fontScale="92500"/>
          </a:bodyPr>
          <a:lstStyle/>
          <a:p>
            <a:r>
              <a:rPr lang="en-US" dirty="0"/>
              <a:t>I watched as the Lamb opened the first of the seven seals. Then I heard one of the four living creatures say in a voice like thunder, “Come!” </a:t>
            </a:r>
            <a:r>
              <a:rPr lang="en-US" b="1" baseline="30000" dirty="0"/>
              <a:t>2 </a:t>
            </a:r>
            <a:r>
              <a:rPr lang="en-US" dirty="0"/>
              <a:t>I looked, and there before me was a white horse! Its rider held a bow, and he was given a crown, and he rode out as a conqueror bent on conquest.</a:t>
            </a:r>
          </a:p>
          <a:p>
            <a:r>
              <a:rPr lang="en-US" b="1" baseline="30000" dirty="0"/>
              <a:t>3 </a:t>
            </a:r>
            <a:r>
              <a:rPr lang="en-US" dirty="0"/>
              <a:t>When the Lamb opened the second seal, I heard the second living creature say, “Come!” </a:t>
            </a:r>
            <a:r>
              <a:rPr lang="en-US" b="1" baseline="30000" dirty="0"/>
              <a:t>4 </a:t>
            </a:r>
            <a:r>
              <a:rPr lang="en-US" dirty="0"/>
              <a:t>Then another horse came out, a fiery red one. Its rider was given power to take peace from the earth and to make people kill each other. To him was given a large sword.</a:t>
            </a:r>
          </a:p>
          <a:p>
            <a:endParaRPr lang="en-US" dirty="0"/>
          </a:p>
        </p:txBody>
      </p:sp>
    </p:spTree>
    <p:extLst>
      <p:ext uri="{BB962C8B-B14F-4D97-AF65-F5344CB8AC3E}">
        <p14:creationId xmlns:p14="http://schemas.microsoft.com/office/powerpoint/2010/main" val="205485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7574-EC28-0A44-9A9A-E138F5087EB2}"/>
              </a:ext>
            </a:extLst>
          </p:cNvPr>
          <p:cNvSpPr>
            <a:spLocks noGrp="1"/>
          </p:cNvSpPr>
          <p:nvPr>
            <p:ph type="title"/>
          </p:nvPr>
        </p:nvSpPr>
        <p:spPr/>
        <p:txBody>
          <a:bodyPr/>
          <a:lstStyle/>
          <a:p>
            <a:r>
              <a:rPr lang="en-US" dirty="0"/>
              <a:t>Third Seal</a:t>
            </a:r>
          </a:p>
        </p:txBody>
      </p:sp>
      <p:sp>
        <p:nvSpPr>
          <p:cNvPr id="3" name="Content Placeholder 2">
            <a:extLst>
              <a:ext uri="{FF2B5EF4-FFF2-40B4-BE49-F238E27FC236}">
                <a16:creationId xmlns:a16="http://schemas.microsoft.com/office/drawing/2014/main" id="{2B96E236-E661-F547-B950-47AE105D44C5}"/>
              </a:ext>
            </a:extLst>
          </p:cNvPr>
          <p:cNvSpPr>
            <a:spLocks noGrp="1"/>
          </p:cNvSpPr>
          <p:nvPr>
            <p:ph idx="1"/>
          </p:nvPr>
        </p:nvSpPr>
        <p:spPr/>
        <p:txBody>
          <a:bodyPr/>
          <a:lstStyle/>
          <a:p>
            <a:r>
              <a:rPr lang="en-US" b="1" baseline="30000" dirty="0"/>
              <a:t>5 </a:t>
            </a:r>
            <a:r>
              <a:rPr lang="en-US" dirty="0"/>
              <a:t>When the Lamb opened the third seal, I heard the third living creature say, “Come!” I looked, and there before me was a black horse! Its rider was holding a pair of scales in his hand. </a:t>
            </a:r>
            <a:r>
              <a:rPr lang="en-US" b="1" baseline="30000" dirty="0"/>
              <a:t>6 </a:t>
            </a:r>
            <a:r>
              <a:rPr lang="en-US" dirty="0"/>
              <a:t>Then I heard what sounded like a voice among the four living creatures, saying, “Two pounds</a:t>
            </a:r>
            <a:r>
              <a:rPr lang="en-US" baseline="30000" dirty="0"/>
              <a:t> </a:t>
            </a:r>
            <a:r>
              <a:rPr lang="en-US" dirty="0"/>
              <a:t>of wheat for a day’s wages, and six pounds of barley for a day’s wages,</a:t>
            </a:r>
            <a:r>
              <a:rPr lang="en-US" baseline="30000" dirty="0"/>
              <a:t> </a:t>
            </a:r>
            <a:r>
              <a:rPr lang="en-US" dirty="0"/>
              <a:t>and do not damage the oil and the wine!”</a:t>
            </a:r>
          </a:p>
        </p:txBody>
      </p:sp>
    </p:spTree>
    <p:extLst>
      <p:ext uri="{BB962C8B-B14F-4D97-AF65-F5344CB8AC3E}">
        <p14:creationId xmlns:p14="http://schemas.microsoft.com/office/powerpoint/2010/main" val="249703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A6BF-18CE-E142-8514-C2FA934CEF58}"/>
              </a:ext>
            </a:extLst>
          </p:cNvPr>
          <p:cNvSpPr>
            <a:spLocks noGrp="1"/>
          </p:cNvSpPr>
          <p:nvPr>
            <p:ph type="title"/>
          </p:nvPr>
        </p:nvSpPr>
        <p:spPr/>
        <p:txBody>
          <a:bodyPr/>
          <a:lstStyle/>
          <a:p>
            <a:r>
              <a:rPr lang="en-US" dirty="0"/>
              <a:t>Fourth and Fifth Seals</a:t>
            </a:r>
          </a:p>
        </p:txBody>
      </p:sp>
      <p:sp>
        <p:nvSpPr>
          <p:cNvPr id="3" name="Content Placeholder 2">
            <a:extLst>
              <a:ext uri="{FF2B5EF4-FFF2-40B4-BE49-F238E27FC236}">
                <a16:creationId xmlns:a16="http://schemas.microsoft.com/office/drawing/2014/main" id="{AE18A7A9-AB31-6645-8AE4-097262652D4A}"/>
              </a:ext>
            </a:extLst>
          </p:cNvPr>
          <p:cNvSpPr>
            <a:spLocks noGrp="1"/>
          </p:cNvSpPr>
          <p:nvPr>
            <p:ph idx="1"/>
          </p:nvPr>
        </p:nvSpPr>
        <p:spPr/>
        <p:txBody>
          <a:bodyPr>
            <a:normAutofit fontScale="92500" lnSpcReduction="20000"/>
          </a:bodyPr>
          <a:lstStyle/>
          <a:p>
            <a:r>
              <a:rPr lang="en-US" b="1" baseline="30000" dirty="0"/>
              <a:t>7 </a:t>
            </a:r>
            <a:r>
              <a:rPr lang="en-US" dirty="0"/>
              <a:t>When the Lamb opened the fourth seal, I heard the voice of the fourth living creature say, “Come!” </a:t>
            </a:r>
            <a:r>
              <a:rPr lang="en-US" b="1" baseline="30000" dirty="0"/>
              <a:t>8 </a:t>
            </a:r>
            <a:r>
              <a:rPr lang="en-US" dirty="0"/>
              <a:t>I looked, and there before me was a pale horse! Its rider was named Death, and Hades was following close behind him. They were given power over a fourth of the earth to kill by sword, famine and plague, and by the wild beasts of the earth.</a:t>
            </a:r>
          </a:p>
          <a:p>
            <a:r>
              <a:rPr lang="en-US" b="1" baseline="30000" dirty="0"/>
              <a:t>9 </a:t>
            </a:r>
            <a:r>
              <a:rPr lang="en-US" dirty="0"/>
              <a:t>When he opened the fifth seal, I saw under the altar the souls of those who had been slain because of the word of God and the testimony they had maintained. </a:t>
            </a:r>
            <a:r>
              <a:rPr lang="en-US" b="1" baseline="30000" dirty="0"/>
              <a:t>10 </a:t>
            </a:r>
            <a:r>
              <a:rPr lang="en-US" dirty="0"/>
              <a:t>They called out in a loud voice, “How long, Sovereign Lord, holy and true, until you judge the inhabitants of the earth and avenge our blood?”</a:t>
            </a:r>
          </a:p>
          <a:p>
            <a:endParaRPr lang="en-US" dirty="0"/>
          </a:p>
        </p:txBody>
      </p:sp>
    </p:spTree>
    <p:extLst>
      <p:ext uri="{BB962C8B-B14F-4D97-AF65-F5344CB8AC3E}">
        <p14:creationId xmlns:p14="http://schemas.microsoft.com/office/powerpoint/2010/main" val="344373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F2FF-0BA5-164B-BF30-EB848F8888C3}"/>
              </a:ext>
            </a:extLst>
          </p:cNvPr>
          <p:cNvSpPr>
            <a:spLocks noGrp="1"/>
          </p:cNvSpPr>
          <p:nvPr>
            <p:ph type="title"/>
          </p:nvPr>
        </p:nvSpPr>
        <p:spPr/>
        <p:txBody>
          <a:bodyPr/>
          <a:lstStyle/>
          <a:p>
            <a:r>
              <a:rPr lang="en-US" dirty="0"/>
              <a:t>Rev. 11:18</a:t>
            </a:r>
          </a:p>
        </p:txBody>
      </p:sp>
      <p:sp>
        <p:nvSpPr>
          <p:cNvPr id="3" name="Content Placeholder 2">
            <a:extLst>
              <a:ext uri="{FF2B5EF4-FFF2-40B4-BE49-F238E27FC236}">
                <a16:creationId xmlns:a16="http://schemas.microsoft.com/office/drawing/2014/main" id="{456E00BA-9A25-BA4E-BE3A-56F3A11706AA}"/>
              </a:ext>
            </a:extLst>
          </p:cNvPr>
          <p:cNvSpPr>
            <a:spLocks noGrp="1"/>
          </p:cNvSpPr>
          <p:nvPr>
            <p:ph idx="1"/>
          </p:nvPr>
        </p:nvSpPr>
        <p:spPr/>
        <p:txBody>
          <a:bodyPr/>
          <a:lstStyle/>
          <a:p>
            <a:r>
              <a:rPr lang="en-US" dirty="0"/>
              <a:t>The nations were angry,</a:t>
            </a:r>
            <a:br>
              <a:rPr lang="en-US" dirty="0"/>
            </a:br>
            <a:r>
              <a:rPr lang="en-US" dirty="0"/>
              <a:t>    and your wrath has come.</a:t>
            </a:r>
            <a:br>
              <a:rPr lang="en-US" dirty="0"/>
            </a:br>
            <a:r>
              <a:rPr lang="en-US" dirty="0"/>
              <a:t>The time has come for judging the dead,</a:t>
            </a:r>
            <a:br>
              <a:rPr lang="en-US" dirty="0"/>
            </a:br>
            <a:r>
              <a:rPr lang="en-US" dirty="0"/>
              <a:t>    and for rewarding your servants the prophets</a:t>
            </a:r>
            <a:br>
              <a:rPr lang="en-US" dirty="0"/>
            </a:br>
            <a:r>
              <a:rPr lang="en-US" dirty="0"/>
              <a:t>and your people who revere your name,</a:t>
            </a:r>
            <a:br>
              <a:rPr lang="en-US" dirty="0"/>
            </a:br>
            <a:r>
              <a:rPr lang="en-US" dirty="0"/>
              <a:t>    both great and small—</a:t>
            </a:r>
            <a:br>
              <a:rPr lang="en-US" dirty="0"/>
            </a:br>
            <a:r>
              <a:rPr lang="en-US" dirty="0"/>
              <a:t>and for destroying those who destroy the earth.”</a:t>
            </a:r>
          </a:p>
        </p:txBody>
      </p:sp>
    </p:spTree>
    <p:extLst>
      <p:ext uri="{BB962C8B-B14F-4D97-AF65-F5344CB8AC3E}">
        <p14:creationId xmlns:p14="http://schemas.microsoft.com/office/powerpoint/2010/main" val="242524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4555-D8DC-4A4C-BDD0-9B726FFCA8CD}"/>
              </a:ext>
            </a:extLst>
          </p:cNvPr>
          <p:cNvSpPr>
            <a:spLocks noGrp="1"/>
          </p:cNvSpPr>
          <p:nvPr>
            <p:ph type="title"/>
          </p:nvPr>
        </p:nvSpPr>
        <p:spPr/>
        <p:txBody>
          <a:bodyPr/>
          <a:lstStyle/>
          <a:p>
            <a:r>
              <a:rPr lang="en-US" dirty="0"/>
              <a:t>Sixth Seal: The End</a:t>
            </a:r>
          </a:p>
        </p:txBody>
      </p:sp>
      <p:sp>
        <p:nvSpPr>
          <p:cNvPr id="3" name="Content Placeholder 2">
            <a:extLst>
              <a:ext uri="{FF2B5EF4-FFF2-40B4-BE49-F238E27FC236}">
                <a16:creationId xmlns:a16="http://schemas.microsoft.com/office/drawing/2014/main" id="{ECE16C58-4D08-0945-940E-4F1E93E99C16}"/>
              </a:ext>
            </a:extLst>
          </p:cNvPr>
          <p:cNvSpPr>
            <a:spLocks noGrp="1"/>
          </p:cNvSpPr>
          <p:nvPr>
            <p:ph idx="1"/>
          </p:nvPr>
        </p:nvSpPr>
        <p:spPr/>
        <p:txBody>
          <a:bodyPr>
            <a:normAutofit fontScale="85000" lnSpcReduction="20000"/>
          </a:bodyPr>
          <a:lstStyle/>
          <a:p>
            <a:r>
              <a:rPr lang="en-US" b="1" baseline="30000" dirty="0"/>
              <a:t>12 </a:t>
            </a:r>
            <a:r>
              <a:rPr lang="en-US" dirty="0"/>
              <a:t>I watched as he opened the sixth seal. There was a great earthquake. The sun turned black like sackcloth made of goat hair, the whole moon turned blood red, </a:t>
            </a:r>
            <a:r>
              <a:rPr lang="en-US" b="1" baseline="30000" dirty="0"/>
              <a:t>13 </a:t>
            </a:r>
            <a:r>
              <a:rPr lang="en-US" dirty="0"/>
              <a:t>and the stars in the sky fell to earth, as figs drop from a fig tree when shaken by a strong wind. </a:t>
            </a:r>
            <a:r>
              <a:rPr lang="en-US" b="1" baseline="30000" dirty="0"/>
              <a:t>14 </a:t>
            </a:r>
            <a:r>
              <a:rPr lang="en-US" dirty="0"/>
              <a:t>The heavens receded like a scroll being rolled up, and every mountain and island was removed from its place.</a:t>
            </a:r>
          </a:p>
          <a:p>
            <a:r>
              <a:rPr lang="en-US" b="1" baseline="30000" dirty="0"/>
              <a:t>15 </a:t>
            </a:r>
            <a:r>
              <a:rPr lang="en-US" dirty="0"/>
              <a:t>Then the kings of the earth, the princes, the generals, the rich, the mighty, and everyone else, both slave and free, hid in caves and among the rocks of the mountains. </a:t>
            </a:r>
            <a:r>
              <a:rPr lang="en-US" b="1" baseline="30000" dirty="0"/>
              <a:t>16 </a:t>
            </a:r>
            <a:r>
              <a:rPr lang="en-US" dirty="0"/>
              <a:t>They called to the mountains and the rocks, “Fall on us and hide us</a:t>
            </a:r>
            <a:r>
              <a:rPr lang="en-US" baseline="30000" dirty="0"/>
              <a:t>[</a:t>
            </a:r>
            <a:r>
              <a:rPr lang="en-US" baseline="30000" dirty="0">
                <a:hlinkClick r:id="rId2" tooltip="See footnote f"/>
              </a:rPr>
              <a:t>f</a:t>
            </a:r>
            <a:r>
              <a:rPr lang="en-US" baseline="30000" dirty="0"/>
              <a:t>]</a:t>
            </a:r>
            <a:r>
              <a:rPr lang="en-US" dirty="0"/>
              <a:t> from the face of him who sits on the throne and from the wrath of the Lamb! </a:t>
            </a:r>
            <a:r>
              <a:rPr lang="en-US" b="1" baseline="30000" dirty="0"/>
              <a:t>17 </a:t>
            </a:r>
            <a:r>
              <a:rPr lang="en-US" dirty="0"/>
              <a:t>For the great day of their</a:t>
            </a:r>
            <a:r>
              <a:rPr lang="en-US" baseline="30000" dirty="0"/>
              <a:t>[</a:t>
            </a:r>
            <a:r>
              <a:rPr lang="en-US" baseline="30000" dirty="0">
                <a:hlinkClick r:id="rId3" tooltip="See footnote g"/>
              </a:rPr>
              <a:t>g</a:t>
            </a:r>
            <a:r>
              <a:rPr lang="en-US" baseline="30000" dirty="0"/>
              <a:t>]</a:t>
            </a:r>
            <a:r>
              <a:rPr lang="en-US" dirty="0"/>
              <a:t> wrath has come, and who can withstand it?”</a:t>
            </a:r>
          </a:p>
          <a:p>
            <a:endParaRPr lang="en-US" dirty="0"/>
          </a:p>
        </p:txBody>
      </p:sp>
    </p:spTree>
    <p:extLst>
      <p:ext uri="{BB962C8B-B14F-4D97-AF65-F5344CB8AC3E}">
        <p14:creationId xmlns:p14="http://schemas.microsoft.com/office/powerpoint/2010/main" val="186580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26161-771B-9243-AAD8-9E4B7E02328A}"/>
              </a:ext>
            </a:extLst>
          </p:cNvPr>
          <p:cNvSpPr>
            <a:spLocks noGrp="1"/>
          </p:cNvSpPr>
          <p:nvPr>
            <p:ph type="title"/>
          </p:nvPr>
        </p:nvSpPr>
        <p:spPr/>
        <p:txBody>
          <a:bodyPr/>
          <a:lstStyle/>
          <a:p>
            <a:r>
              <a:rPr lang="en-US" dirty="0"/>
              <a:t>Leaders</a:t>
            </a:r>
          </a:p>
        </p:txBody>
      </p:sp>
      <p:sp>
        <p:nvSpPr>
          <p:cNvPr id="5" name="Content Placeholder 4">
            <a:extLst>
              <a:ext uri="{FF2B5EF4-FFF2-40B4-BE49-F238E27FC236}">
                <a16:creationId xmlns:a16="http://schemas.microsoft.com/office/drawing/2014/main" id="{ECC7ED2E-CA92-7C45-AE84-4FABE958170E}"/>
              </a:ext>
            </a:extLst>
          </p:cNvPr>
          <p:cNvSpPr>
            <a:spLocks noGrp="1"/>
          </p:cNvSpPr>
          <p:nvPr>
            <p:ph sz="half" idx="1"/>
          </p:nvPr>
        </p:nvSpPr>
        <p:spPr/>
        <p:txBody>
          <a:bodyPr/>
          <a:lstStyle/>
          <a:p>
            <a:r>
              <a:rPr lang="en-US" dirty="0"/>
              <a:t>Here is a trustworthy saying: Whoever aspires to be an </a:t>
            </a:r>
            <a:r>
              <a:rPr lang="en-US" b="1" dirty="0"/>
              <a:t>overseer</a:t>
            </a:r>
            <a:r>
              <a:rPr lang="en-US" dirty="0"/>
              <a:t> desires a noble task (1 Tim. 3:1). </a:t>
            </a:r>
          </a:p>
          <a:p>
            <a:endParaRPr lang="en-US" dirty="0"/>
          </a:p>
          <a:p>
            <a:r>
              <a:rPr lang="el-GR" dirty="0" err="1"/>
              <a:t>ἐπισκοπῆς</a:t>
            </a:r>
            <a:r>
              <a:rPr lang="en-US" dirty="0"/>
              <a:t> (</a:t>
            </a:r>
            <a:r>
              <a:rPr lang="en-US" dirty="0" err="1"/>
              <a:t>episcopēs</a:t>
            </a:r>
            <a:r>
              <a:rPr lang="en-US" dirty="0"/>
              <a:t>, from </a:t>
            </a:r>
            <a:r>
              <a:rPr lang="en-US" dirty="0" err="1"/>
              <a:t>episcopos</a:t>
            </a:r>
            <a:r>
              <a:rPr lang="en-US" dirty="0"/>
              <a:t>).</a:t>
            </a:r>
          </a:p>
        </p:txBody>
      </p:sp>
      <p:sp>
        <p:nvSpPr>
          <p:cNvPr id="6" name="Content Placeholder 5">
            <a:extLst>
              <a:ext uri="{FF2B5EF4-FFF2-40B4-BE49-F238E27FC236}">
                <a16:creationId xmlns:a16="http://schemas.microsoft.com/office/drawing/2014/main" id="{0EFB01DD-8544-F44F-B23E-93CF17B74E8B}"/>
              </a:ext>
            </a:extLst>
          </p:cNvPr>
          <p:cNvSpPr>
            <a:spLocks noGrp="1"/>
          </p:cNvSpPr>
          <p:nvPr>
            <p:ph sz="half" idx="2"/>
          </p:nvPr>
        </p:nvSpPr>
        <p:spPr/>
        <p:txBody>
          <a:bodyPr/>
          <a:lstStyle/>
          <a:p>
            <a:r>
              <a:rPr lang="en-US" b="1" baseline="30000" dirty="0"/>
              <a:t>14 </a:t>
            </a:r>
            <a:r>
              <a:rPr lang="en-US" dirty="0"/>
              <a:t>Do not neglect your gift, which was given you through prophecy when the </a:t>
            </a:r>
            <a:r>
              <a:rPr lang="en-US" b="1" dirty="0"/>
              <a:t>body of elders </a:t>
            </a:r>
            <a:r>
              <a:rPr lang="en-US" dirty="0"/>
              <a:t>laid their hands on you (1 Tim. 4:14).</a:t>
            </a:r>
          </a:p>
          <a:p>
            <a:endParaRPr lang="en-US" dirty="0"/>
          </a:p>
          <a:p>
            <a:r>
              <a:rPr lang="el-GR" dirty="0"/>
              <a:t>Πρεσβυτερίου</a:t>
            </a:r>
            <a:r>
              <a:rPr lang="en-US" dirty="0"/>
              <a:t> (</a:t>
            </a:r>
            <a:r>
              <a:rPr lang="en-US" dirty="0" err="1"/>
              <a:t>Presbyteriou</a:t>
            </a:r>
            <a:r>
              <a:rPr lang="en-US" dirty="0"/>
              <a:t>, from </a:t>
            </a:r>
            <a:r>
              <a:rPr lang="en-US" dirty="0" err="1"/>
              <a:t>presbyteros</a:t>
            </a:r>
            <a:r>
              <a:rPr lang="en-US" dirty="0"/>
              <a:t>).</a:t>
            </a:r>
          </a:p>
          <a:p>
            <a:endParaRPr lang="en-US" dirty="0"/>
          </a:p>
        </p:txBody>
      </p:sp>
    </p:spTree>
    <p:extLst>
      <p:ext uri="{BB962C8B-B14F-4D97-AF65-F5344CB8AC3E}">
        <p14:creationId xmlns:p14="http://schemas.microsoft.com/office/powerpoint/2010/main" val="126261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C7B4-C35B-FD44-9535-F9C859118345}"/>
              </a:ext>
            </a:extLst>
          </p:cNvPr>
          <p:cNvSpPr>
            <a:spLocks noGrp="1"/>
          </p:cNvSpPr>
          <p:nvPr>
            <p:ph type="title"/>
          </p:nvPr>
        </p:nvSpPr>
        <p:spPr>
          <a:xfrm>
            <a:off x="819150" y="257175"/>
            <a:ext cx="10515600" cy="734377"/>
          </a:xfrm>
        </p:spPr>
        <p:txBody>
          <a:bodyPr>
            <a:normAutofit fontScale="90000"/>
          </a:bodyPr>
          <a:lstStyle/>
          <a:p>
            <a:r>
              <a:rPr lang="en-US" dirty="0"/>
              <a:t>The End Retold</a:t>
            </a:r>
          </a:p>
        </p:txBody>
      </p:sp>
      <p:sp>
        <p:nvSpPr>
          <p:cNvPr id="3" name="Content Placeholder 2">
            <a:extLst>
              <a:ext uri="{FF2B5EF4-FFF2-40B4-BE49-F238E27FC236}">
                <a16:creationId xmlns:a16="http://schemas.microsoft.com/office/drawing/2014/main" id="{815B9AE5-8519-DE48-BC71-1617A8EDDA31}"/>
              </a:ext>
            </a:extLst>
          </p:cNvPr>
          <p:cNvSpPr>
            <a:spLocks noGrp="1"/>
          </p:cNvSpPr>
          <p:nvPr>
            <p:ph idx="1"/>
          </p:nvPr>
        </p:nvSpPr>
        <p:spPr>
          <a:xfrm>
            <a:off x="838200" y="1100138"/>
            <a:ext cx="10515600" cy="5500687"/>
          </a:xfrm>
        </p:spPr>
        <p:txBody>
          <a:bodyPr>
            <a:normAutofit fontScale="70000" lnSpcReduction="20000"/>
          </a:bodyPr>
          <a:lstStyle/>
          <a:p>
            <a:r>
              <a:rPr lang="en-US" b="1" baseline="30000" dirty="0"/>
              <a:t>15 </a:t>
            </a:r>
            <a:r>
              <a:rPr lang="en-US" dirty="0"/>
              <a:t>The seventh angel sounded his trumpet, and there were loud voices in heaven, which said:</a:t>
            </a:r>
          </a:p>
          <a:p>
            <a:r>
              <a:rPr lang="en-US" dirty="0"/>
              <a:t>“The kingdom of the world has become</a:t>
            </a:r>
            <a:br>
              <a:rPr lang="en-US" dirty="0"/>
            </a:br>
            <a:r>
              <a:rPr lang="en-US" dirty="0"/>
              <a:t>    the kingdom of our Lord and of his Messiah,</a:t>
            </a:r>
            <a:br>
              <a:rPr lang="en-US" dirty="0"/>
            </a:br>
            <a:r>
              <a:rPr lang="en-US" dirty="0"/>
              <a:t>    and he will reign for ever and ever.”</a:t>
            </a:r>
          </a:p>
          <a:p>
            <a:r>
              <a:rPr lang="en-US" b="1" baseline="30000" dirty="0"/>
              <a:t>16 </a:t>
            </a:r>
            <a:r>
              <a:rPr lang="en-US" dirty="0"/>
              <a:t>And the twenty-four elders, who were seated on their thrones before God, fell on their faces and worshiped God, </a:t>
            </a:r>
            <a:r>
              <a:rPr lang="en-US" b="1" baseline="30000" dirty="0"/>
              <a:t>17 </a:t>
            </a:r>
            <a:r>
              <a:rPr lang="en-US" dirty="0"/>
              <a:t>saying:</a:t>
            </a:r>
          </a:p>
          <a:p>
            <a:r>
              <a:rPr lang="en-US" dirty="0"/>
              <a:t>“We give thanks to you, Lord God Almighty,</a:t>
            </a:r>
            <a:br>
              <a:rPr lang="en-US" dirty="0"/>
            </a:br>
            <a:r>
              <a:rPr lang="en-US" dirty="0"/>
              <a:t>    the One who is and who was,</a:t>
            </a:r>
            <a:br>
              <a:rPr lang="en-US" dirty="0"/>
            </a:br>
            <a:r>
              <a:rPr lang="en-US" dirty="0"/>
              <a:t>because you have taken your great power</a:t>
            </a:r>
            <a:br>
              <a:rPr lang="en-US" dirty="0"/>
            </a:br>
            <a:r>
              <a:rPr lang="en-US" dirty="0"/>
              <a:t>    and have begun to reign.</a:t>
            </a:r>
            <a:br>
              <a:rPr lang="en-US" dirty="0"/>
            </a:br>
            <a:r>
              <a:rPr lang="en-US" b="1" baseline="30000" dirty="0"/>
              <a:t>18 </a:t>
            </a:r>
            <a:r>
              <a:rPr lang="en-US" dirty="0"/>
              <a:t>The nations were angry,</a:t>
            </a:r>
            <a:br>
              <a:rPr lang="en-US" dirty="0"/>
            </a:br>
            <a:r>
              <a:rPr lang="en-US" dirty="0"/>
              <a:t>    and your wrath has come.</a:t>
            </a:r>
            <a:br>
              <a:rPr lang="en-US" dirty="0"/>
            </a:br>
            <a:r>
              <a:rPr lang="en-US" dirty="0"/>
              <a:t>The time has come for judging the dead,</a:t>
            </a:r>
            <a:br>
              <a:rPr lang="en-US" dirty="0"/>
            </a:br>
            <a:r>
              <a:rPr lang="en-US" dirty="0"/>
              <a:t>    and for rewarding your servants the prophets</a:t>
            </a:r>
            <a:br>
              <a:rPr lang="en-US" dirty="0"/>
            </a:br>
            <a:r>
              <a:rPr lang="en-US" dirty="0"/>
              <a:t>and your people who revere your name,</a:t>
            </a:r>
            <a:br>
              <a:rPr lang="en-US" dirty="0"/>
            </a:br>
            <a:r>
              <a:rPr lang="en-US" dirty="0"/>
              <a:t>    both great and small—</a:t>
            </a:r>
            <a:br>
              <a:rPr lang="en-US" dirty="0"/>
            </a:br>
            <a:r>
              <a:rPr lang="en-US" dirty="0"/>
              <a:t>and for destroying those who destroy the earth.”</a:t>
            </a:r>
          </a:p>
        </p:txBody>
      </p:sp>
    </p:spTree>
    <p:extLst>
      <p:ext uri="{BB962C8B-B14F-4D97-AF65-F5344CB8AC3E}">
        <p14:creationId xmlns:p14="http://schemas.microsoft.com/office/powerpoint/2010/main" val="418280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46B4-D5A7-7241-A8DF-EAA206AB0D3D}"/>
              </a:ext>
            </a:extLst>
          </p:cNvPr>
          <p:cNvSpPr>
            <a:spLocks noGrp="1"/>
          </p:cNvSpPr>
          <p:nvPr>
            <p:ph type="title"/>
          </p:nvPr>
        </p:nvSpPr>
        <p:spPr/>
        <p:txBody>
          <a:bodyPr/>
          <a:lstStyle/>
          <a:p>
            <a:r>
              <a:rPr lang="en-US" dirty="0"/>
              <a:t>Apocalyptic</a:t>
            </a:r>
          </a:p>
        </p:txBody>
      </p:sp>
      <p:sp>
        <p:nvSpPr>
          <p:cNvPr id="3" name="Content Placeholder 2">
            <a:extLst>
              <a:ext uri="{FF2B5EF4-FFF2-40B4-BE49-F238E27FC236}">
                <a16:creationId xmlns:a16="http://schemas.microsoft.com/office/drawing/2014/main" id="{32193457-E9ED-8C4F-9564-16087B9633DD}"/>
              </a:ext>
            </a:extLst>
          </p:cNvPr>
          <p:cNvSpPr>
            <a:spLocks noGrp="1"/>
          </p:cNvSpPr>
          <p:nvPr>
            <p:ph idx="1"/>
          </p:nvPr>
        </p:nvSpPr>
        <p:spPr/>
        <p:txBody>
          <a:bodyPr/>
          <a:lstStyle/>
          <a:p>
            <a:r>
              <a:rPr lang="en-US" dirty="0"/>
              <a:t>Mysterious symbols depicting the rise of evil as the end nears</a:t>
            </a:r>
          </a:p>
          <a:p>
            <a:endParaRPr lang="en-US" dirty="0"/>
          </a:p>
          <a:p>
            <a:r>
              <a:rPr lang="en-US" dirty="0"/>
              <a:t>God reigns over all and conquers at the end</a:t>
            </a:r>
          </a:p>
          <a:p>
            <a:endParaRPr lang="en-US" dirty="0"/>
          </a:p>
          <a:p>
            <a:r>
              <a:rPr lang="en-US" dirty="0"/>
              <a:t> The radical difference between the mortal and the immortal</a:t>
            </a:r>
          </a:p>
          <a:p>
            <a:pPr marL="0" indent="0">
              <a:buNone/>
            </a:pPr>
            <a:endParaRPr lang="en-US" dirty="0"/>
          </a:p>
        </p:txBody>
      </p:sp>
    </p:spTree>
    <p:extLst>
      <p:ext uri="{BB962C8B-B14F-4D97-AF65-F5344CB8AC3E}">
        <p14:creationId xmlns:p14="http://schemas.microsoft.com/office/powerpoint/2010/main" val="198506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4874-0171-B942-B929-C34A618D8F5F}"/>
              </a:ext>
            </a:extLst>
          </p:cNvPr>
          <p:cNvSpPr>
            <a:spLocks noGrp="1"/>
          </p:cNvSpPr>
          <p:nvPr>
            <p:ph type="title"/>
          </p:nvPr>
        </p:nvSpPr>
        <p:spPr/>
        <p:txBody>
          <a:bodyPr/>
          <a:lstStyle/>
          <a:p>
            <a:r>
              <a:rPr lang="en-US" dirty="0"/>
              <a:t>Understanding Apocalyptic Texts</a:t>
            </a:r>
          </a:p>
        </p:txBody>
      </p:sp>
      <p:sp>
        <p:nvSpPr>
          <p:cNvPr id="3" name="Content Placeholder 2">
            <a:extLst>
              <a:ext uri="{FF2B5EF4-FFF2-40B4-BE49-F238E27FC236}">
                <a16:creationId xmlns:a16="http://schemas.microsoft.com/office/drawing/2014/main" id="{395DEB6F-049C-5F44-AE06-CFC45F908BB7}"/>
              </a:ext>
            </a:extLst>
          </p:cNvPr>
          <p:cNvSpPr>
            <a:spLocks noGrp="1"/>
          </p:cNvSpPr>
          <p:nvPr>
            <p:ph sz="half" idx="1"/>
          </p:nvPr>
        </p:nvSpPr>
        <p:spPr/>
        <p:txBody>
          <a:bodyPr>
            <a:normAutofit/>
          </a:bodyPr>
          <a:lstStyle/>
          <a:p>
            <a:r>
              <a:rPr lang="en-US" sz="3600" dirty="0"/>
              <a:t>Literal foreknowledge of the future?</a:t>
            </a:r>
          </a:p>
        </p:txBody>
      </p:sp>
      <p:pic>
        <p:nvPicPr>
          <p:cNvPr id="6" name="Content Placeholder 5" descr="A picture containing blur, light&#10;&#10;Description automatically generated">
            <a:extLst>
              <a:ext uri="{FF2B5EF4-FFF2-40B4-BE49-F238E27FC236}">
                <a16:creationId xmlns:a16="http://schemas.microsoft.com/office/drawing/2014/main" id="{88163B3E-C528-4643-8805-CF9235F75512}"/>
              </a:ext>
            </a:extLst>
          </p:cNvPr>
          <p:cNvPicPr>
            <a:picLocks noGrp="1" noChangeAspect="1"/>
          </p:cNvPicPr>
          <p:nvPr>
            <p:ph sz="half" idx="2"/>
          </p:nvPr>
        </p:nvPicPr>
        <p:blipFill>
          <a:blip r:embed="rId2"/>
          <a:stretch>
            <a:fillRect/>
          </a:stretch>
        </p:blipFill>
        <p:spPr>
          <a:xfrm>
            <a:off x="6172200" y="2095976"/>
            <a:ext cx="5181600" cy="3810635"/>
          </a:xfrm>
        </p:spPr>
      </p:pic>
    </p:spTree>
    <p:extLst>
      <p:ext uri="{BB962C8B-B14F-4D97-AF65-F5344CB8AC3E}">
        <p14:creationId xmlns:p14="http://schemas.microsoft.com/office/powerpoint/2010/main" val="330081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5" name="Rectangle 14">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E6677A0-2281-3146-B834-5173FAE0E64B}"/>
              </a:ext>
            </a:extLst>
          </p:cNvPr>
          <p:cNvSpPr>
            <a:spLocks noGrp="1"/>
          </p:cNvSpPr>
          <p:nvPr>
            <p:ph type="title"/>
          </p:nvPr>
        </p:nvSpPr>
        <p:spPr>
          <a:xfrm>
            <a:off x="838200" y="513189"/>
            <a:ext cx="5797883" cy="2667000"/>
          </a:xfrm>
        </p:spPr>
        <p:txBody>
          <a:bodyPr vert="horz" lIns="91440" tIns="45720" rIns="91440" bIns="45720" rtlCol="0" anchor="b">
            <a:normAutofit/>
          </a:bodyPr>
          <a:lstStyle/>
          <a:p>
            <a:r>
              <a:rPr lang="en-US" dirty="0">
                <a:solidFill>
                  <a:schemeClr val="tx2"/>
                </a:solidFill>
              </a:rPr>
              <a:t>More Non-literal View</a:t>
            </a:r>
          </a:p>
        </p:txBody>
      </p:sp>
      <p:sp>
        <p:nvSpPr>
          <p:cNvPr id="3" name="Content Placeholder 2">
            <a:extLst>
              <a:ext uri="{FF2B5EF4-FFF2-40B4-BE49-F238E27FC236}">
                <a16:creationId xmlns:a16="http://schemas.microsoft.com/office/drawing/2014/main" id="{EB7A7BC7-E56C-6849-BFE0-DAD8AC52CE0A}"/>
              </a:ext>
            </a:extLst>
          </p:cNvPr>
          <p:cNvSpPr>
            <a:spLocks noGrp="1"/>
          </p:cNvSpPr>
          <p:nvPr>
            <p:ph sz="half" idx="1"/>
          </p:nvPr>
        </p:nvSpPr>
        <p:spPr>
          <a:xfrm>
            <a:off x="838200" y="3408788"/>
            <a:ext cx="5797882" cy="1785690"/>
          </a:xfrm>
        </p:spPr>
        <p:txBody>
          <a:bodyPr vert="horz" lIns="91440" tIns="45720" rIns="91440" bIns="45720" rtlCol="0" anchor="t">
            <a:normAutofit/>
          </a:bodyPr>
          <a:lstStyle/>
          <a:p>
            <a:pPr marL="0" indent="0">
              <a:buNone/>
            </a:pPr>
            <a:r>
              <a:rPr lang="en-US" sz="3200" dirty="0">
                <a:solidFill>
                  <a:schemeClr val="tx2"/>
                </a:solidFill>
              </a:rPr>
              <a:t>Evocative symbols granting assurance in the worst of circumstances</a:t>
            </a:r>
          </a:p>
        </p:txBody>
      </p:sp>
      <p:pic>
        <p:nvPicPr>
          <p:cNvPr id="6" name="Content Placeholder 5" descr="A picture containing outdoor, sky, mountain, nature&#10;&#10;Description automatically generated">
            <a:extLst>
              <a:ext uri="{FF2B5EF4-FFF2-40B4-BE49-F238E27FC236}">
                <a16:creationId xmlns:a16="http://schemas.microsoft.com/office/drawing/2014/main" id="{8C370292-3996-C649-B6DB-AF77763634BE}"/>
              </a:ext>
            </a:extLst>
          </p:cNvPr>
          <p:cNvPicPr>
            <a:picLocks noGrp="1" noChangeAspect="1"/>
          </p:cNvPicPr>
          <p:nvPr>
            <p:ph sz="half" idx="2"/>
          </p:nvPr>
        </p:nvPicPr>
        <p:blipFill rotWithShape="1">
          <a:blip r:embed="rId3"/>
          <a:srcRect l="28747" r="20023" b="-1"/>
          <a:stretch/>
        </p:blipFill>
        <p:spPr>
          <a:xfrm>
            <a:off x="7162800" y="10"/>
            <a:ext cx="5029200" cy="5693802"/>
          </a:xfrm>
          <a:prstGeom prst="rect">
            <a:avLst/>
          </a:prstGeom>
        </p:spPr>
      </p:pic>
      <p:sp>
        <p:nvSpPr>
          <p:cNvPr id="19" name="Rectangle 18">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2464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4233-123D-6240-A06E-B594DA609233}"/>
              </a:ext>
            </a:extLst>
          </p:cNvPr>
          <p:cNvSpPr>
            <a:spLocks noGrp="1"/>
          </p:cNvSpPr>
          <p:nvPr>
            <p:ph type="title"/>
          </p:nvPr>
        </p:nvSpPr>
        <p:spPr/>
        <p:txBody>
          <a:bodyPr/>
          <a:lstStyle/>
          <a:p>
            <a:r>
              <a:rPr lang="en-US" dirty="0"/>
              <a:t>Pre-Tribulation Rapture?</a:t>
            </a:r>
          </a:p>
        </p:txBody>
      </p:sp>
      <p:sp>
        <p:nvSpPr>
          <p:cNvPr id="5" name="Content Placeholder 4">
            <a:extLst>
              <a:ext uri="{FF2B5EF4-FFF2-40B4-BE49-F238E27FC236}">
                <a16:creationId xmlns:a16="http://schemas.microsoft.com/office/drawing/2014/main" id="{0ED0F186-081C-BE46-9A47-88FAED7AB9AA}"/>
              </a:ext>
            </a:extLst>
          </p:cNvPr>
          <p:cNvSpPr>
            <a:spLocks noGrp="1"/>
          </p:cNvSpPr>
          <p:nvPr>
            <p:ph idx="1"/>
          </p:nvPr>
        </p:nvSpPr>
        <p:spPr/>
        <p:txBody>
          <a:bodyPr>
            <a:normAutofit fontScale="85000" lnSpcReduction="20000"/>
          </a:bodyPr>
          <a:lstStyle/>
          <a:p>
            <a:r>
              <a:rPr lang="en-US" b="1" baseline="30000" dirty="0"/>
              <a:t>13 </a:t>
            </a:r>
            <a:r>
              <a:rPr lang="en-US" dirty="0"/>
              <a:t>Brothers and sisters, we do not want you to be uninformed about those who sleep in death, so that you do not grieve like the rest of mankind, who have no hope. </a:t>
            </a:r>
            <a:r>
              <a:rPr lang="en-US" b="1" baseline="30000" dirty="0"/>
              <a:t>14 </a:t>
            </a:r>
            <a:r>
              <a:rPr lang="en-US" dirty="0"/>
              <a:t>For we believe that Jesus died and rose again, and so we believe that God will bring with Jesus those who have fallen asleep in him. </a:t>
            </a:r>
            <a:r>
              <a:rPr lang="en-US" b="1" baseline="30000" dirty="0"/>
              <a:t>15 </a:t>
            </a:r>
            <a:r>
              <a:rPr lang="en-US" dirty="0"/>
              <a:t>According to the Lord’s word, we tell you that we who are still alive, who are left until the coming of the Lord, will certainly not precede those who have fallen asleep. </a:t>
            </a:r>
            <a:r>
              <a:rPr lang="en-US" b="1" baseline="30000" dirty="0"/>
              <a:t>16 </a:t>
            </a:r>
            <a:r>
              <a:rPr lang="en-US" dirty="0"/>
              <a:t>For the Lord himself will come down from heaven, with a loud command, with the voice of the archangel and with the trumpet call of God, and the dead in Christ will rise first. </a:t>
            </a:r>
            <a:r>
              <a:rPr lang="en-US" b="1" baseline="30000" dirty="0"/>
              <a:t>17 </a:t>
            </a:r>
            <a:r>
              <a:rPr lang="en-US" dirty="0"/>
              <a:t>After that, we who are still alive and are left will be caught up together with them in the clouds to meet the Lord in the air. And so we will be with the Lord forever (1 Thess. 4:13-17). </a:t>
            </a:r>
          </a:p>
        </p:txBody>
      </p:sp>
    </p:spTree>
    <p:extLst>
      <p:ext uri="{BB962C8B-B14F-4D97-AF65-F5344CB8AC3E}">
        <p14:creationId xmlns:p14="http://schemas.microsoft.com/office/powerpoint/2010/main" val="108722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24FE-7C2F-B54E-A2FD-2ECADEAC3E66}"/>
              </a:ext>
            </a:extLst>
          </p:cNvPr>
          <p:cNvSpPr>
            <a:spLocks noGrp="1"/>
          </p:cNvSpPr>
          <p:nvPr>
            <p:ph type="title"/>
          </p:nvPr>
        </p:nvSpPr>
        <p:spPr/>
        <p:txBody>
          <a:bodyPr/>
          <a:lstStyle/>
          <a:p>
            <a:r>
              <a:rPr lang="en-US" dirty="0"/>
              <a:t>Heaven: The Intermediate State</a:t>
            </a:r>
          </a:p>
        </p:txBody>
      </p:sp>
      <p:sp>
        <p:nvSpPr>
          <p:cNvPr id="4" name="Content Placeholder 3">
            <a:extLst>
              <a:ext uri="{FF2B5EF4-FFF2-40B4-BE49-F238E27FC236}">
                <a16:creationId xmlns:a16="http://schemas.microsoft.com/office/drawing/2014/main" id="{057FA121-A5C8-CD42-9FBE-F52D1F8E6652}"/>
              </a:ext>
            </a:extLst>
          </p:cNvPr>
          <p:cNvSpPr>
            <a:spLocks noGrp="1"/>
          </p:cNvSpPr>
          <p:nvPr>
            <p:ph sz="half" idx="1"/>
          </p:nvPr>
        </p:nvSpPr>
        <p:spPr/>
        <p:txBody>
          <a:bodyPr>
            <a:normAutofit fontScale="85000" lnSpcReduction="10000"/>
          </a:bodyPr>
          <a:lstStyle/>
          <a:p>
            <a:r>
              <a:rPr lang="en-US" b="1" baseline="30000" dirty="0"/>
              <a:t>21 </a:t>
            </a:r>
            <a:r>
              <a:rPr lang="en-US" dirty="0"/>
              <a:t>For to me, to live is Christ and to die is gain. </a:t>
            </a:r>
            <a:r>
              <a:rPr lang="en-US" b="1" baseline="30000" dirty="0"/>
              <a:t>22 </a:t>
            </a:r>
            <a:r>
              <a:rPr lang="en-US" dirty="0"/>
              <a:t>If I am to go on living in the body, this will mean fruitful labor for me. Yet what shall I choose? I do not know! </a:t>
            </a:r>
            <a:r>
              <a:rPr lang="en-US" b="1" baseline="30000" dirty="0"/>
              <a:t>23 </a:t>
            </a:r>
            <a:r>
              <a:rPr lang="en-US" dirty="0"/>
              <a:t>I am torn between the two: I desire to depart and be with Christ, which is better by far; </a:t>
            </a:r>
            <a:r>
              <a:rPr lang="en-US" b="1" baseline="30000" dirty="0"/>
              <a:t>24 </a:t>
            </a:r>
            <a:r>
              <a:rPr lang="en-US" dirty="0"/>
              <a:t>but it is more necessary for you that I remain in the body (Phil. 1:21-24).</a:t>
            </a:r>
          </a:p>
        </p:txBody>
      </p:sp>
      <p:sp>
        <p:nvSpPr>
          <p:cNvPr id="5" name="Content Placeholder 4">
            <a:extLst>
              <a:ext uri="{FF2B5EF4-FFF2-40B4-BE49-F238E27FC236}">
                <a16:creationId xmlns:a16="http://schemas.microsoft.com/office/drawing/2014/main" id="{A89DB974-8138-0047-B4B2-6864F7945C32}"/>
              </a:ext>
            </a:extLst>
          </p:cNvPr>
          <p:cNvSpPr>
            <a:spLocks noGrp="1"/>
          </p:cNvSpPr>
          <p:nvPr>
            <p:ph sz="half" idx="2"/>
          </p:nvPr>
        </p:nvSpPr>
        <p:spPr/>
        <p:txBody>
          <a:bodyPr>
            <a:normAutofit fontScale="85000" lnSpcReduction="10000"/>
          </a:bodyPr>
          <a:lstStyle/>
          <a:p>
            <a:r>
              <a:rPr lang="en-US" dirty="0"/>
              <a:t>“Do not let your hearts be troubled. You believe in God; believe also in me. </a:t>
            </a:r>
            <a:r>
              <a:rPr lang="en-US" b="1" baseline="30000" dirty="0"/>
              <a:t>2 </a:t>
            </a:r>
            <a:r>
              <a:rPr lang="en-US" dirty="0"/>
              <a:t>My Father’s house has many rooms; if that were not so, would I have told you that I am going there to prepare a place for you? </a:t>
            </a:r>
            <a:r>
              <a:rPr lang="en-US" b="1" baseline="30000" dirty="0"/>
              <a:t>3 </a:t>
            </a:r>
            <a:r>
              <a:rPr lang="en-US" dirty="0"/>
              <a:t>And if I go and prepare a place for you, I will come back and take you to be with me that you also may be where I am (John 14:1-3).</a:t>
            </a:r>
          </a:p>
        </p:txBody>
      </p:sp>
    </p:spTree>
    <p:extLst>
      <p:ext uri="{BB962C8B-B14F-4D97-AF65-F5344CB8AC3E}">
        <p14:creationId xmlns:p14="http://schemas.microsoft.com/office/powerpoint/2010/main" val="232574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F11-4F34-F343-8C57-6059EB2F60F5}"/>
              </a:ext>
            </a:extLst>
          </p:cNvPr>
          <p:cNvSpPr>
            <a:spLocks noGrp="1"/>
          </p:cNvSpPr>
          <p:nvPr>
            <p:ph type="title"/>
          </p:nvPr>
        </p:nvSpPr>
        <p:spPr/>
        <p:txBody>
          <a:bodyPr/>
          <a:lstStyle/>
          <a:p>
            <a:r>
              <a:rPr lang="en-US" dirty="0"/>
              <a:t>Leaders</a:t>
            </a:r>
          </a:p>
        </p:txBody>
      </p:sp>
      <p:sp>
        <p:nvSpPr>
          <p:cNvPr id="3" name="Content Placeholder 2">
            <a:extLst>
              <a:ext uri="{FF2B5EF4-FFF2-40B4-BE49-F238E27FC236}">
                <a16:creationId xmlns:a16="http://schemas.microsoft.com/office/drawing/2014/main" id="{7A240B82-528C-C140-A71A-AAA60F979A86}"/>
              </a:ext>
            </a:extLst>
          </p:cNvPr>
          <p:cNvSpPr>
            <a:spLocks noGrp="1"/>
          </p:cNvSpPr>
          <p:nvPr>
            <p:ph sz="half" idx="1"/>
          </p:nvPr>
        </p:nvSpPr>
        <p:spPr/>
        <p:txBody>
          <a:bodyPr/>
          <a:lstStyle/>
          <a:p>
            <a:r>
              <a:rPr lang="en-US" b="1" baseline="30000" dirty="0"/>
              <a:t>8 </a:t>
            </a:r>
            <a:r>
              <a:rPr lang="en-US" dirty="0"/>
              <a:t>In the same way, deacons are to be worthy of respect (1 Tim. 3:8).</a:t>
            </a:r>
          </a:p>
          <a:p>
            <a:endParaRPr lang="en-US" dirty="0"/>
          </a:p>
          <a:p>
            <a:r>
              <a:rPr lang="el-GR" dirty="0"/>
              <a:t>Διακόνους</a:t>
            </a:r>
            <a:r>
              <a:rPr lang="en-US" dirty="0"/>
              <a:t> (</a:t>
            </a:r>
            <a:r>
              <a:rPr lang="en-US" dirty="0" err="1"/>
              <a:t>Diakonous</a:t>
            </a:r>
            <a:r>
              <a:rPr lang="en-US" dirty="0"/>
              <a:t>, from </a:t>
            </a:r>
            <a:r>
              <a:rPr lang="en-US" dirty="0" err="1"/>
              <a:t>diakonos</a:t>
            </a:r>
            <a:r>
              <a:rPr lang="en-US" dirty="0"/>
              <a:t>).</a:t>
            </a:r>
          </a:p>
        </p:txBody>
      </p:sp>
      <p:sp>
        <p:nvSpPr>
          <p:cNvPr id="4" name="Content Placeholder 3">
            <a:extLst>
              <a:ext uri="{FF2B5EF4-FFF2-40B4-BE49-F238E27FC236}">
                <a16:creationId xmlns:a16="http://schemas.microsoft.com/office/drawing/2014/main" id="{497A6040-BDAD-E847-A356-032A88235773}"/>
              </a:ext>
            </a:extLst>
          </p:cNvPr>
          <p:cNvSpPr>
            <a:spLocks noGrp="1"/>
          </p:cNvSpPr>
          <p:nvPr>
            <p:ph sz="half" idx="2"/>
          </p:nvPr>
        </p:nvSpPr>
        <p:spPr/>
        <p:txBody>
          <a:bodyPr/>
          <a:lstStyle/>
          <a:p>
            <a:r>
              <a:rPr lang="en-US" dirty="0"/>
              <a:t>Bishop</a:t>
            </a:r>
          </a:p>
          <a:p>
            <a:r>
              <a:rPr lang="en-US" dirty="0"/>
              <a:t>Presbyter</a:t>
            </a:r>
          </a:p>
          <a:p>
            <a:r>
              <a:rPr lang="en-US" dirty="0"/>
              <a:t>Deacon</a:t>
            </a:r>
          </a:p>
        </p:txBody>
      </p:sp>
    </p:spTree>
    <p:extLst>
      <p:ext uri="{BB962C8B-B14F-4D97-AF65-F5344CB8AC3E}">
        <p14:creationId xmlns:p14="http://schemas.microsoft.com/office/powerpoint/2010/main" val="139481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7" name="Picture 7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79" name="Rectangle 7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1" name="Rectangle 8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3" name="Rectangle 8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0661"/>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5" name="Rectangle 8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83804"/>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818B5C4-C6FC-C545-A221-DA97DB8DC984}"/>
              </a:ext>
            </a:extLst>
          </p:cNvPr>
          <p:cNvSpPr>
            <a:spLocks noGrp="1"/>
          </p:cNvSpPr>
          <p:nvPr>
            <p:ph type="title"/>
          </p:nvPr>
        </p:nvSpPr>
        <p:spPr>
          <a:xfrm>
            <a:off x="838200" y="4876800"/>
            <a:ext cx="10003218" cy="1219200"/>
          </a:xfrm>
        </p:spPr>
        <p:txBody>
          <a:bodyPr vert="horz" lIns="91440" tIns="45720" rIns="91440" bIns="45720" rtlCol="0" anchor="ctr">
            <a:normAutofit/>
          </a:bodyPr>
          <a:lstStyle/>
          <a:p>
            <a:r>
              <a:rPr lang="en-US" dirty="0"/>
              <a:t>Theology of Hope</a:t>
            </a:r>
          </a:p>
        </p:txBody>
      </p:sp>
      <p:pic>
        <p:nvPicPr>
          <p:cNvPr id="1028" name="Picture 4" descr="Theology of Hope: On the Ground and the Implications of a Christian Eschatology: Moltmann, Jürgen">
            <a:extLst>
              <a:ext uri="{FF2B5EF4-FFF2-40B4-BE49-F238E27FC236}">
                <a16:creationId xmlns:a16="http://schemas.microsoft.com/office/drawing/2014/main" id="{FB003D88-48A3-AA4A-98ED-925E1B2EFCA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592737" y="396939"/>
            <a:ext cx="2486642" cy="38702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ndler to Ponder &amp;#39;Unfinished Worlds&amp;#39; with Jürgen Moltmann | Candler School  of Theology | Emory University | Atlanta, GA">
            <a:extLst>
              <a:ext uri="{FF2B5EF4-FFF2-40B4-BE49-F238E27FC236}">
                <a16:creationId xmlns:a16="http://schemas.microsoft.com/office/drawing/2014/main" id="{86CABAEA-1148-4A41-A06E-659D527C60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8902" y="396939"/>
            <a:ext cx="3038155" cy="3870261"/>
          </a:xfrm>
          <a:prstGeom prst="rect">
            <a:avLst/>
          </a:prstGeom>
          <a:noFill/>
          <a:extLst>
            <a:ext uri="{909E8E84-426E-40DD-AFC4-6F175D3DCCD1}">
              <a14:hiddenFill xmlns:a14="http://schemas.microsoft.com/office/drawing/2010/main">
                <a:solidFill>
                  <a:srgbClr val="FFFFFF"/>
                </a:solidFill>
              </a14:hiddenFill>
            </a:ext>
          </a:extLst>
        </p:spPr>
      </p:pic>
      <p:sp>
        <p:nvSpPr>
          <p:cNvPr id="1032" name="Content Placeholder 1031">
            <a:extLst>
              <a:ext uri="{FF2B5EF4-FFF2-40B4-BE49-F238E27FC236}">
                <a16:creationId xmlns:a16="http://schemas.microsoft.com/office/drawing/2014/main" id="{93F8147D-744F-4B85-A020-74B6BD5674E2}"/>
              </a:ext>
            </a:extLst>
          </p:cNvPr>
          <p:cNvSpPr>
            <a:spLocks noGrp="1"/>
          </p:cNvSpPr>
          <p:nvPr>
            <p:ph sz="half" idx="2"/>
          </p:nvPr>
        </p:nvSpPr>
        <p:spPr>
          <a:xfrm>
            <a:off x="6553200" y="399684"/>
            <a:ext cx="4800600" cy="3867516"/>
          </a:xfrm>
        </p:spPr>
        <p:txBody>
          <a:bodyPr vert="horz" lIns="91440" tIns="45720" rIns="91440" bIns="45720" rtlCol="0" anchor="ctr">
            <a:normAutofit/>
          </a:bodyPr>
          <a:lstStyle/>
          <a:p>
            <a:r>
              <a:rPr lang="en-US" sz="2400" dirty="0">
                <a:solidFill>
                  <a:schemeClr val="tx2"/>
                </a:solidFill>
              </a:rPr>
              <a:t>Eschatology is about hope in the coming Kingdom. </a:t>
            </a:r>
          </a:p>
          <a:p>
            <a:r>
              <a:rPr lang="en-US" sz="2400" dirty="0">
                <a:solidFill>
                  <a:schemeClr val="tx2"/>
                </a:solidFill>
              </a:rPr>
              <a:t>It is not only about “end times.”</a:t>
            </a:r>
          </a:p>
          <a:p>
            <a:r>
              <a:rPr lang="en-US" sz="2400" dirty="0">
                <a:solidFill>
                  <a:schemeClr val="tx2"/>
                </a:solidFill>
              </a:rPr>
              <a:t>The future touches the present, exercising more influence on us than the past does.</a:t>
            </a:r>
          </a:p>
          <a:p>
            <a:r>
              <a:rPr lang="en-US" sz="2400" dirty="0">
                <a:solidFill>
                  <a:schemeClr val="tx2"/>
                </a:solidFill>
              </a:rPr>
              <a:t>The status quo is always challenged.</a:t>
            </a:r>
          </a:p>
        </p:txBody>
      </p:sp>
    </p:spTree>
    <p:extLst>
      <p:ext uri="{BB962C8B-B14F-4D97-AF65-F5344CB8AC3E}">
        <p14:creationId xmlns:p14="http://schemas.microsoft.com/office/powerpoint/2010/main" val="53455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DF96-70C5-9640-BBF8-F700806DB50B}"/>
              </a:ext>
            </a:extLst>
          </p:cNvPr>
          <p:cNvSpPr>
            <a:spLocks noGrp="1"/>
          </p:cNvSpPr>
          <p:nvPr>
            <p:ph type="title"/>
          </p:nvPr>
        </p:nvSpPr>
        <p:spPr/>
        <p:txBody>
          <a:bodyPr/>
          <a:lstStyle/>
          <a:p>
            <a:r>
              <a:rPr lang="en-US" dirty="0"/>
              <a:t>Touched by resurrection and the Spirit</a:t>
            </a:r>
          </a:p>
        </p:txBody>
      </p:sp>
      <p:sp>
        <p:nvSpPr>
          <p:cNvPr id="3" name="Content Placeholder 2">
            <a:extLst>
              <a:ext uri="{FF2B5EF4-FFF2-40B4-BE49-F238E27FC236}">
                <a16:creationId xmlns:a16="http://schemas.microsoft.com/office/drawing/2014/main" id="{50AB7033-1831-5F4D-A503-A0BA606B72A8}"/>
              </a:ext>
            </a:extLst>
          </p:cNvPr>
          <p:cNvSpPr>
            <a:spLocks noGrp="1"/>
          </p:cNvSpPr>
          <p:nvPr>
            <p:ph sz="half" idx="1"/>
          </p:nvPr>
        </p:nvSpPr>
        <p:spPr/>
        <p:txBody>
          <a:bodyPr>
            <a:normAutofit fontScale="85000" lnSpcReduction="10000"/>
          </a:bodyPr>
          <a:lstStyle/>
          <a:p>
            <a:r>
              <a:rPr lang="en-US" dirty="0"/>
              <a:t>And you also were included in Christ when you heard the message of truth, the gospel of your salvation. When you believed, you were marked in him with a seal, the promised Holy Spirit, </a:t>
            </a:r>
            <a:r>
              <a:rPr lang="en-US" b="1" baseline="30000" dirty="0"/>
              <a:t>14 </a:t>
            </a:r>
            <a:r>
              <a:rPr lang="en-US" dirty="0"/>
              <a:t>who is a deposit guaranteeing our inheritance until the redemption of those who are God’s possession—to the praise of his glory (Eph. 1:13-14).</a:t>
            </a:r>
          </a:p>
        </p:txBody>
      </p:sp>
      <p:sp>
        <p:nvSpPr>
          <p:cNvPr id="4" name="Content Placeholder 3">
            <a:extLst>
              <a:ext uri="{FF2B5EF4-FFF2-40B4-BE49-F238E27FC236}">
                <a16:creationId xmlns:a16="http://schemas.microsoft.com/office/drawing/2014/main" id="{5E6DF734-7B11-834A-AB94-D67303AE4E07}"/>
              </a:ext>
            </a:extLst>
          </p:cNvPr>
          <p:cNvSpPr>
            <a:spLocks noGrp="1"/>
          </p:cNvSpPr>
          <p:nvPr>
            <p:ph sz="half" idx="2"/>
          </p:nvPr>
        </p:nvSpPr>
        <p:spPr/>
        <p:txBody>
          <a:bodyPr>
            <a:normAutofit fontScale="85000" lnSpcReduction="10000"/>
          </a:bodyPr>
          <a:lstStyle/>
          <a:p>
            <a:r>
              <a:rPr lang="en-US" dirty="0"/>
              <a:t>For while we are in this tent, we groan and are burdened, because we do not wish to be unclothed but to be clothed instead with our heavenly dwelling, so that what is mortal may be swallowed up by life. </a:t>
            </a:r>
            <a:r>
              <a:rPr lang="en-US" b="1" baseline="30000" dirty="0"/>
              <a:t>5 </a:t>
            </a:r>
            <a:r>
              <a:rPr lang="en-US" dirty="0"/>
              <a:t>Now the one who has fashioned us for this very purpose is God, who has given us the Spirit as a deposit, guaranteeing what is to come (2 Cor. 5:4-5).</a:t>
            </a:r>
          </a:p>
        </p:txBody>
      </p:sp>
    </p:spTree>
    <p:extLst>
      <p:ext uri="{BB962C8B-B14F-4D97-AF65-F5344CB8AC3E}">
        <p14:creationId xmlns:p14="http://schemas.microsoft.com/office/powerpoint/2010/main" val="241310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7DD2-EB22-A642-8B85-4904B20DD92B}"/>
              </a:ext>
            </a:extLst>
          </p:cNvPr>
          <p:cNvSpPr>
            <a:spLocks noGrp="1"/>
          </p:cNvSpPr>
          <p:nvPr>
            <p:ph type="title"/>
          </p:nvPr>
        </p:nvSpPr>
        <p:spPr/>
        <p:txBody>
          <a:bodyPr/>
          <a:lstStyle/>
          <a:p>
            <a:r>
              <a:rPr lang="en-US" dirty="0"/>
              <a:t>Resurrection existence</a:t>
            </a:r>
          </a:p>
        </p:txBody>
      </p:sp>
      <p:sp>
        <p:nvSpPr>
          <p:cNvPr id="3" name="Content Placeholder 2">
            <a:extLst>
              <a:ext uri="{FF2B5EF4-FFF2-40B4-BE49-F238E27FC236}">
                <a16:creationId xmlns:a16="http://schemas.microsoft.com/office/drawing/2014/main" id="{BA857E89-570D-A24C-9CDD-8D57751319D0}"/>
              </a:ext>
            </a:extLst>
          </p:cNvPr>
          <p:cNvSpPr>
            <a:spLocks noGrp="1"/>
          </p:cNvSpPr>
          <p:nvPr>
            <p:ph sz="half" idx="1"/>
          </p:nvPr>
        </p:nvSpPr>
        <p:spPr/>
        <p:txBody>
          <a:bodyPr>
            <a:normAutofit fontScale="92500"/>
          </a:bodyPr>
          <a:lstStyle/>
          <a:p>
            <a:r>
              <a:rPr lang="en-US" b="1" baseline="30000" dirty="0"/>
              <a:t> </a:t>
            </a:r>
            <a:r>
              <a:rPr lang="en-US" dirty="0"/>
              <a:t>it is sown a natural body, it is raised a spiritual body. (15:44)</a:t>
            </a:r>
          </a:p>
          <a:p>
            <a:r>
              <a:rPr lang="en-US" dirty="0"/>
              <a:t>If there is a natural body, there is also a spiritual body.</a:t>
            </a:r>
          </a:p>
          <a:p>
            <a:r>
              <a:rPr lang="el-GR" dirty="0"/>
              <a:t>σῶμα</a:t>
            </a:r>
            <a:r>
              <a:rPr lang="en-US" dirty="0"/>
              <a:t> </a:t>
            </a:r>
            <a:r>
              <a:rPr lang="el-GR" dirty="0" err="1"/>
              <a:t>ψυχικόν</a:t>
            </a:r>
            <a:r>
              <a:rPr lang="en-US" dirty="0"/>
              <a:t> </a:t>
            </a:r>
          </a:p>
          <a:p>
            <a:pPr lvl="1"/>
            <a:r>
              <a:rPr lang="en-US" dirty="0"/>
              <a:t>(soma </a:t>
            </a:r>
            <a:r>
              <a:rPr lang="en-US" dirty="0" err="1"/>
              <a:t>psuchikon</a:t>
            </a:r>
            <a:r>
              <a:rPr lang="en-US" dirty="0"/>
              <a:t>) (natural body)</a:t>
            </a:r>
          </a:p>
          <a:p>
            <a:r>
              <a:rPr lang="el-GR" dirty="0"/>
              <a:t>σῶμα</a:t>
            </a:r>
            <a:r>
              <a:rPr lang="en-US" dirty="0"/>
              <a:t> </a:t>
            </a:r>
            <a:r>
              <a:rPr lang="el-GR" dirty="0" err="1"/>
              <a:t>πνευματικόν</a:t>
            </a:r>
            <a:r>
              <a:rPr lang="en-US" dirty="0"/>
              <a:t> </a:t>
            </a:r>
          </a:p>
          <a:p>
            <a:pPr lvl="1"/>
            <a:r>
              <a:rPr lang="en-US" dirty="0"/>
              <a:t>(soma </a:t>
            </a:r>
            <a:r>
              <a:rPr lang="en-US" dirty="0" err="1"/>
              <a:t>pneumatikon</a:t>
            </a:r>
            <a:r>
              <a:rPr lang="en-US" dirty="0"/>
              <a:t>) (spiritual body)</a:t>
            </a:r>
          </a:p>
          <a:p>
            <a:endParaRPr lang="en-US" dirty="0"/>
          </a:p>
        </p:txBody>
      </p:sp>
      <p:pic>
        <p:nvPicPr>
          <p:cNvPr id="4098" name="Picture 2" descr="Glorifying God part two | God Speaks I Listen">
            <a:extLst>
              <a:ext uri="{FF2B5EF4-FFF2-40B4-BE49-F238E27FC236}">
                <a16:creationId xmlns:a16="http://schemas.microsoft.com/office/drawing/2014/main" id="{73D8D04C-78AD-7540-8204-150A53A8E5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21164" y="1500188"/>
            <a:ext cx="3959174"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2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1F3D9-71E2-7047-BEDD-1CF26DD53CFD}"/>
              </a:ext>
            </a:extLst>
          </p:cNvPr>
          <p:cNvSpPr>
            <a:spLocks noGrp="1"/>
          </p:cNvSpPr>
          <p:nvPr>
            <p:ph type="title"/>
          </p:nvPr>
        </p:nvSpPr>
        <p:spPr/>
        <p:txBody>
          <a:bodyPr/>
          <a:lstStyle/>
          <a:p>
            <a:r>
              <a:rPr lang="en-US" dirty="0"/>
              <a:t>As in a mirror dimly</a:t>
            </a:r>
          </a:p>
        </p:txBody>
      </p:sp>
      <p:sp>
        <p:nvSpPr>
          <p:cNvPr id="3" name="Content Placeholder 2">
            <a:extLst>
              <a:ext uri="{FF2B5EF4-FFF2-40B4-BE49-F238E27FC236}">
                <a16:creationId xmlns:a16="http://schemas.microsoft.com/office/drawing/2014/main" id="{E92E1B7B-0CD6-F449-971A-C2C0AA1FAB25}"/>
              </a:ext>
            </a:extLst>
          </p:cNvPr>
          <p:cNvSpPr>
            <a:spLocks noGrp="1"/>
          </p:cNvSpPr>
          <p:nvPr>
            <p:ph sz="half" idx="1"/>
          </p:nvPr>
        </p:nvSpPr>
        <p:spPr/>
        <p:txBody>
          <a:bodyPr/>
          <a:lstStyle/>
          <a:p>
            <a:r>
              <a:rPr lang="en-US" b="1" baseline="30000" dirty="0"/>
              <a:t>12 </a:t>
            </a:r>
            <a:r>
              <a:rPr lang="en-US" dirty="0"/>
              <a:t>For now we see only a reflection as in a mirror; then we shall see face to face. Now I know in part; then I shall know fully, even as I am fully known (1 Cor. 13:12).</a:t>
            </a:r>
          </a:p>
        </p:txBody>
      </p:sp>
      <p:pic>
        <p:nvPicPr>
          <p:cNvPr id="7" name="Content Placeholder 6" descr="Shape, circle&#10;&#10;Description automatically generated">
            <a:extLst>
              <a:ext uri="{FF2B5EF4-FFF2-40B4-BE49-F238E27FC236}">
                <a16:creationId xmlns:a16="http://schemas.microsoft.com/office/drawing/2014/main" id="{BF688F92-4443-1445-B04E-EC3C8D5CCBB5}"/>
              </a:ext>
            </a:extLst>
          </p:cNvPr>
          <p:cNvPicPr>
            <a:picLocks noGrp="1" noChangeAspect="1"/>
          </p:cNvPicPr>
          <p:nvPr>
            <p:ph sz="half" idx="2"/>
          </p:nvPr>
        </p:nvPicPr>
        <p:blipFill>
          <a:blip r:embed="rId2"/>
          <a:stretch>
            <a:fillRect/>
          </a:stretch>
        </p:blipFill>
        <p:spPr>
          <a:xfrm>
            <a:off x="6586243" y="1825625"/>
            <a:ext cx="4353514" cy="4351338"/>
          </a:xfrm>
        </p:spPr>
      </p:pic>
    </p:spTree>
    <p:extLst>
      <p:ext uri="{BB962C8B-B14F-4D97-AF65-F5344CB8AC3E}">
        <p14:creationId xmlns:p14="http://schemas.microsoft.com/office/powerpoint/2010/main" val="35850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0C79-2E53-7C4B-8909-7024E21E7C21}"/>
              </a:ext>
            </a:extLst>
          </p:cNvPr>
          <p:cNvSpPr>
            <a:spLocks noGrp="1"/>
          </p:cNvSpPr>
          <p:nvPr>
            <p:ph type="title"/>
          </p:nvPr>
        </p:nvSpPr>
        <p:spPr/>
        <p:txBody>
          <a:bodyPr>
            <a:normAutofit fontScale="90000"/>
          </a:bodyPr>
          <a:lstStyle/>
          <a:p>
            <a:r>
              <a:rPr lang="en-US" dirty="0"/>
              <a:t>New creation, not an escape into eternity</a:t>
            </a:r>
          </a:p>
        </p:txBody>
      </p:sp>
      <p:graphicFrame>
        <p:nvGraphicFramePr>
          <p:cNvPr id="6" name="Content Placeholder 5">
            <a:extLst>
              <a:ext uri="{FF2B5EF4-FFF2-40B4-BE49-F238E27FC236}">
                <a16:creationId xmlns:a16="http://schemas.microsoft.com/office/drawing/2014/main" id="{BE1EB6ED-37B1-D64C-B2CD-92541B91C629}"/>
              </a:ext>
            </a:extLst>
          </p:cNvPr>
          <p:cNvGraphicFramePr>
            <a:graphicFrameLocks noGrp="1"/>
          </p:cNvGraphicFramePr>
          <p:nvPr>
            <p:ph idx="1"/>
            <p:extLst>
              <p:ext uri="{D42A27DB-BD31-4B8C-83A1-F6EECF244321}">
                <p14:modId xmlns:p14="http://schemas.microsoft.com/office/powerpoint/2010/main" val="1755273040"/>
              </p:ext>
            </p:extLst>
          </p:nvPr>
        </p:nvGraphicFramePr>
        <p:xfrm>
          <a:off x="838200" y="1949450"/>
          <a:ext cx="10515600"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34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941C-5589-CE4E-B95D-498BDBC4F332}"/>
              </a:ext>
            </a:extLst>
          </p:cNvPr>
          <p:cNvSpPr>
            <a:spLocks noGrp="1"/>
          </p:cNvSpPr>
          <p:nvPr>
            <p:ph type="title"/>
          </p:nvPr>
        </p:nvSpPr>
        <p:spPr>
          <a:xfrm>
            <a:off x="838200" y="365761"/>
            <a:ext cx="10515600" cy="434340"/>
          </a:xfrm>
        </p:spPr>
        <p:txBody>
          <a:bodyPr>
            <a:normAutofit fontScale="90000"/>
          </a:bodyPr>
          <a:lstStyle/>
          <a:p>
            <a:r>
              <a:rPr lang="en-US" dirty="0"/>
              <a:t>The Kingdom of God: Now and Not Yet</a:t>
            </a:r>
          </a:p>
        </p:txBody>
      </p:sp>
      <p:sp>
        <p:nvSpPr>
          <p:cNvPr id="4" name="Content Placeholder 3">
            <a:extLst>
              <a:ext uri="{FF2B5EF4-FFF2-40B4-BE49-F238E27FC236}">
                <a16:creationId xmlns:a16="http://schemas.microsoft.com/office/drawing/2014/main" id="{CDE4A081-7865-424B-A5C3-059E40872277}"/>
              </a:ext>
            </a:extLst>
          </p:cNvPr>
          <p:cNvSpPr>
            <a:spLocks noGrp="1"/>
          </p:cNvSpPr>
          <p:nvPr>
            <p:ph sz="half" idx="1"/>
          </p:nvPr>
        </p:nvSpPr>
        <p:spPr>
          <a:xfrm>
            <a:off x="838200" y="957263"/>
            <a:ext cx="5181600" cy="5643562"/>
          </a:xfrm>
        </p:spPr>
        <p:txBody>
          <a:bodyPr>
            <a:noAutofit/>
          </a:bodyPr>
          <a:lstStyle/>
          <a:p>
            <a:r>
              <a:rPr lang="en-US" sz="2000" dirty="0"/>
              <a:t>But if it is by the Spirit of God that I drive out demons, then the kingdom of God has come upon you (Matt. 12:28).</a:t>
            </a:r>
          </a:p>
          <a:p>
            <a:r>
              <a:rPr lang="en-US" sz="2000" dirty="0"/>
              <a:t>For the kingdom of God is not a matter of eating and drinking, but of righteousness, peace and joy in the Holy Spirit (Rom. 14:17).</a:t>
            </a:r>
          </a:p>
          <a:p>
            <a:r>
              <a:rPr lang="en-US" sz="2000" dirty="0"/>
              <a:t>Not only so, but we ourselves, who have the </a:t>
            </a:r>
            <a:r>
              <a:rPr lang="en-US" sz="2000" dirty="0" err="1"/>
              <a:t>firstfruits</a:t>
            </a:r>
            <a:r>
              <a:rPr lang="en-US" sz="2000" dirty="0"/>
              <a:t> of the Spirit, groan inwardly as we wait eagerly for our adoption to sonship, the redemption of our bodies. </a:t>
            </a:r>
            <a:r>
              <a:rPr lang="en-US" sz="2000" b="1" baseline="30000" dirty="0"/>
              <a:t>24 </a:t>
            </a:r>
            <a:r>
              <a:rPr lang="en-US" sz="2000" dirty="0"/>
              <a:t>For in this hope we were saved. But hope that is seen is no hope at all. Who hopes for what they already have? </a:t>
            </a:r>
            <a:r>
              <a:rPr lang="en-US" sz="2000" b="1" baseline="30000" dirty="0"/>
              <a:t>25 </a:t>
            </a:r>
            <a:r>
              <a:rPr lang="en-US" sz="2000" dirty="0"/>
              <a:t>But if we hope for what we do not yet have, we wait for it patiently. (Rom.8)</a:t>
            </a:r>
          </a:p>
        </p:txBody>
      </p:sp>
      <p:pic>
        <p:nvPicPr>
          <p:cNvPr id="2050" name="Picture 2" descr="George Eldon Ladd (Author of A Theology of the New Testament)">
            <a:extLst>
              <a:ext uri="{FF2B5EF4-FFF2-40B4-BE49-F238E27FC236}">
                <a16:creationId xmlns:a16="http://schemas.microsoft.com/office/drawing/2014/main" id="{D6F51DB4-2CAC-7A41-A57C-50E6B61A7A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61353" y="1825625"/>
            <a:ext cx="38032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61838"/>
      </p:ext>
    </p:extLst>
  </p:cSld>
  <p:clrMapOvr>
    <a:masterClrMapping/>
  </p:clrMapOvr>
</p:sld>
</file>

<file path=ppt/theme/theme1.xml><?xml version="1.0" encoding="utf-8"?>
<a:theme xmlns:a="http://schemas.openxmlformats.org/drawingml/2006/main" name="BlockprintVTI">
  <a:themeElements>
    <a:clrScheme name="AnalogousFromLightSeedRightStep">
      <a:dk1>
        <a:srgbClr val="000000"/>
      </a:dk1>
      <a:lt1>
        <a:srgbClr val="FFFFFF"/>
      </a:lt1>
      <a:dk2>
        <a:srgbClr val="20382E"/>
      </a:dk2>
      <a:lt2>
        <a:srgbClr val="E6E2E8"/>
      </a:lt2>
      <a:accent1>
        <a:srgbClr val="71B25A"/>
      </a:accent1>
      <a:accent2>
        <a:srgbClr val="4FB45F"/>
      </a:accent2>
      <a:accent3>
        <a:srgbClr val="56B18B"/>
      </a:accent3>
      <a:accent4>
        <a:srgbClr val="4EB0AF"/>
      </a:accent4>
      <a:accent5>
        <a:srgbClr val="5FA7D9"/>
      </a:accent5>
      <a:accent6>
        <a:srgbClr val="6075D9"/>
      </a:accent6>
      <a:hlink>
        <a:srgbClr val="9C69AE"/>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679</TotalTime>
  <Words>2497</Words>
  <Application>Microsoft Macintosh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Avenir Next LT Pro</vt:lpstr>
      <vt:lpstr>AvenirNext LT Pro Medium</vt:lpstr>
      <vt:lpstr>Calibri</vt:lpstr>
      <vt:lpstr>BlockprintVTI</vt:lpstr>
      <vt:lpstr>JDS Systematic Theology 3: Session 6</vt:lpstr>
      <vt:lpstr>Leaders</vt:lpstr>
      <vt:lpstr>Leaders</vt:lpstr>
      <vt:lpstr>Theology of Hope</vt:lpstr>
      <vt:lpstr>Touched by resurrection and the Spirit</vt:lpstr>
      <vt:lpstr>Resurrection existence</vt:lpstr>
      <vt:lpstr>As in a mirror dimly</vt:lpstr>
      <vt:lpstr>New creation, not an escape into eternity</vt:lpstr>
      <vt:lpstr>The Kingdom of God: Now and Not Yet</vt:lpstr>
      <vt:lpstr>Prophetic versus Apocalyptic: Martin Buber</vt:lpstr>
      <vt:lpstr>Life after death</vt:lpstr>
      <vt:lpstr>Heaven</vt:lpstr>
      <vt:lpstr>Tribulation: Revelation 21:1-5</vt:lpstr>
      <vt:lpstr>The nations are blessed</vt:lpstr>
      <vt:lpstr>First and Second Seal</vt:lpstr>
      <vt:lpstr>Third Seal</vt:lpstr>
      <vt:lpstr>Fourth and Fifth Seals</vt:lpstr>
      <vt:lpstr>Rev. 11:18</vt:lpstr>
      <vt:lpstr>Sixth Seal: The End</vt:lpstr>
      <vt:lpstr>The End Retold</vt:lpstr>
      <vt:lpstr>Apocalyptic</vt:lpstr>
      <vt:lpstr>Understanding Apocalyptic Texts</vt:lpstr>
      <vt:lpstr>More Non-literal View</vt:lpstr>
      <vt:lpstr>Pre-Tribulation Rapture?</vt:lpstr>
      <vt:lpstr>Heaven: The Intermediate 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JDS Systematic Theology 3: Session 8</dc:title>
  <dc:creator>Macchia, Frank</dc:creator>
  <cp:lastModifiedBy>Macchia, Frank</cp:lastModifiedBy>
  <cp:revision>13</cp:revision>
  <dcterms:created xsi:type="dcterms:W3CDTF">2021-03-04T04:19:20Z</dcterms:created>
  <dcterms:modified xsi:type="dcterms:W3CDTF">2021-08-17T00:57:00Z</dcterms:modified>
</cp:coreProperties>
</file>